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theme/themeOverride10.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Override15.xml" ContentType="application/vnd.openxmlformats-officedocument.themeOverr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9.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heme/themeOverride8.xml" ContentType="application/vnd.openxmlformats-officedocument.themeOverride+xml"/>
  <Override PartName="/ppt/theme/themeOverride11.xml" ContentType="application/vnd.openxmlformats-officedocument.themeOverr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Override6.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311" r:id="rId4"/>
    <p:sldId id="260" r:id="rId5"/>
    <p:sldId id="264" r:id="rId6"/>
    <p:sldId id="271" r:id="rId7"/>
    <p:sldId id="299" r:id="rId8"/>
    <p:sldId id="273" r:id="rId9"/>
    <p:sldId id="300" r:id="rId10"/>
    <p:sldId id="301" r:id="rId11"/>
    <p:sldId id="303" r:id="rId12"/>
    <p:sldId id="304" r:id="rId13"/>
    <p:sldId id="306" r:id="rId14"/>
    <p:sldId id="309" r:id="rId15"/>
    <p:sldId id="307" r:id="rId16"/>
    <p:sldId id="298" r:id="rId17"/>
    <p:sldId id="261"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90" autoAdjust="0"/>
    <p:restoredTop sz="92086" autoAdjust="0"/>
  </p:normalViewPr>
  <p:slideViewPr>
    <p:cSldViewPr>
      <p:cViewPr>
        <p:scale>
          <a:sx n="90" d="100"/>
          <a:sy n="90" d="100"/>
        </p:scale>
        <p:origin x="-1482" y="3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26/10/2015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26/10/2015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1643050"/>
            <a:ext cx="7772400" cy="1755777"/>
          </a:xfrm>
        </p:spPr>
        <p:txBody>
          <a:bodyPr>
            <a:normAutofit/>
          </a:bodyPr>
          <a:lstStyle/>
          <a:p>
            <a:r>
              <a:rPr lang="es-MX" sz="2800" dirty="0" smtClean="0">
                <a:latin typeface="Arial" pitchFamily="34" charset="0"/>
                <a:cs typeface="Arial" pitchFamily="34" charset="0"/>
              </a:rPr>
              <a:t>TEMA: Modelado del Problema de </a:t>
            </a:r>
            <a:r>
              <a:rPr lang="es-MX" sz="2800" dirty="0" smtClean="0">
                <a:latin typeface="Arial" pitchFamily="34" charset="0"/>
                <a:cs typeface="Arial" pitchFamily="34" charset="0"/>
              </a:rPr>
              <a:t>Transporte a través de una herramienta computacional</a:t>
            </a:r>
            <a:endParaRPr lang="es-MX" sz="2800" dirty="0">
              <a:latin typeface="Arial" pitchFamily="34" charset="0"/>
              <a:cs typeface="Arial" pitchFamily="34" charset="0"/>
            </a:endParaRPr>
          </a:p>
        </p:txBody>
      </p:sp>
      <p:sp>
        <p:nvSpPr>
          <p:cNvPr id="4" name="3 Subtítulo"/>
          <p:cNvSpPr txBox="1">
            <a:spLocks noGrp="1"/>
          </p:cNvSpPr>
          <p:nvPr>
            <p:ph type="subTitle" idx="1"/>
          </p:nvPr>
        </p:nvSpPr>
        <p:spPr>
          <a:xfrm>
            <a:off x="1142976" y="4000504"/>
            <a:ext cx="6671664" cy="1138773"/>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Ingeniería </a:t>
            </a:r>
            <a:r>
              <a:rPr lang="es-MX" sz="2000" b="1" dirty="0" smtClean="0">
                <a:solidFill>
                  <a:schemeClr val="tx1"/>
                </a:solidFill>
                <a:latin typeface="Arial" pitchFamily="34" charset="0"/>
                <a:cs typeface="Arial" pitchFamily="34" charset="0"/>
              </a:rPr>
              <a:t>Industrial</a:t>
            </a:r>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Dra. Francisca Santana </a:t>
            </a:r>
            <a:r>
              <a:rPr lang="es-MX" sz="2000" b="1" dirty="0" smtClean="0">
                <a:solidFill>
                  <a:schemeClr val="tx1"/>
                </a:solidFill>
                <a:latin typeface="Arial" pitchFamily="34" charset="0"/>
                <a:cs typeface="Arial" pitchFamily="34" charset="0"/>
              </a:rPr>
              <a:t>Robles</a:t>
            </a:r>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Julio-diciembre 2015.</a:t>
            </a:r>
            <a:endParaRPr lang="es-MX" sz="2000" b="1" dirty="0">
              <a:solidFill>
                <a:schemeClr val="tx1"/>
              </a:solidFill>
              <a:latin typeface="Arial" pitchFamily="34" charset="0"/>
              <a:cs typeface="Arial" pitchFamily="34" charset="0"/>
            </a:endParaRPr>
          </a:p>
        </p:txBody>
      </p:sp>
    </p:spTree>
    <p:extLst>
      <p:ext uri="{BB962C8B-B14F-4D97-AF65-F5344CB8AC3E}">
        <p14:creationId xmlns=""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48" name="47 Título"/>
          <p:cNvSpPr>
            <a:spLocks noGrp="1"/>
          </p:cNvSpPr>
          <p:nvPr>
            <p:ph type="title"/>
          </p:nvPr>
        </p:nvSpPr>
        <p:spPr/>
        <p:txBody>
          <a:bodyPr>
            <a:normAutofit/>
          </a:bodyPr>
          <a:lstStyle/>
          <a:p>
            <a:r>
              <a:rPr lang="es-ES" sz="3600" dirty="0" smtClean="0"/>
              <a:t>Formulación como un problema lineal</a:t>
            </a:r>
            <a:endParaRPr lang="es-MX" sz="3600" dirty="0"/>
          </a:p>
        </p:txBody>
      </p:sp>
      <p:sp>
        <p:nvSpPr>
          <p:cNvPr id="49" name="48 Marcador de contenido"/>
          <p:cNvSpPr>
            <a:spLocks noGrp="1"/>
          </p:cNvSpPr>
          <p:nvPr>
            <p:ph idx="1"/>
          </p:nvPr>
        </p:nvSpPr>
        <p:spPr>
          <a:xfrm>
            <a:off x="642910" y="1600201"/>
            <a:ext cx="8043890" cy="3686188"/>
          </a:xfrm>
        </p:spPr>
        <p:txBody>
          <a:bodyPr/>
          <a:lstStyle/>
          <a:p>
            <a:pPr>
              <a:buNone/>
            </a:pPr>
            <a:r>
              <a:rPr lang="es-ES" sz="1900" dirty="0" smtClean="0">
                <a:latin typeface="Arial" pitchFamily="34" charset="0"/>
                <a:cs typeface="Arial" pitchFamily="34" charset="0"/>
              </a:rPr>
              <a:t>Función objetivo</a:t>
            </a:r>
          </a:p>
          <a:p>
            <a:pPr>
              <a:buNone/>
            </a:pPr>
            <a:r>
              <a:rPr lang="es-ES" sz="1900" dirty="0" smtClean="0">
                <a:latin typeface="Arial" pitchFamily="34" charset="0"/>
                <a:cs typeface="Arial" pitchFamily="34" charset="0"/>
              </a:rPr>
              <a:t>Minimizar  Z =  8x</a:t>
            </a:r>
            <a:r>
              <a:rPr lang="es-ES" sz="1900" baseline="-25000" dirty="0" smtClean="0">
                <a:latin typeface="Arial" pitchFamily="34" charset="0"/>
                <a:cs typeface="Arial" pitchFamily="34" charset="0"/>
              </a:rPr>
              <a:t>11</a:t>
            </a:r>
            <a:r>
              <a:rPr lang="es-ES" sz="1900" dirty="0" smtClean="0">
                <a:latin typeface="Arial" pitchFamily="34" charset="0"/>
                <a:cs typeface="Arial" pitchFamily="34" charset="0"/>
              </a:rPr>
              <a:t> + 6x</a:t>
            </a:r>
            <a:r>
              <a:rPr lang="es-ES" sz="1900" baseline="-25000" dirty="0" smtClean="0">
                <a:latin typeface="Arial" pitchFamily="34" charset="0"/>
                <a:cs typeface="Arial" pitchFamily="34" charset="0"/>
              </a:rPr>
              <a:t>12</a:t>
            </a:r>
            <a:r>
              <a:rPr lang="es-ES" sz="1900" dirty="0" smtClean="0">
                <a:latin typeface="Arial" pitchFamily="34" charset="0"/>
                <a:cs typeface="Arial" pitchFamily="34" charset="0"/>
              </a:rPr>
              <a:t> + 10x</a:t>
            </a:r>
            <a:r>
              <a:rPr lang="es-ES" sz="1900" baseline="-25000" dirty="0" smtClean="0">
                <a:latin typeface="Arial" pitchFamily="34" charset="0"/>
                <a:cs typeface="Arial" pitchFamily="34" charset="0"/>
              </a:rPr>
              <a:t>13</a:t>
            </a:r>
            <a:r>
              <a:rPr lang="es-ES" sz="1900" dirty="0" smtClean="0">
                <a:latin typeface="Arial" pitchFamily="34" charset="0"/>
                <a:cs typeface="Arial" pitchFamily="34" charset="0"/>
              </a:rPr>
              <a:t> + 9x</a:t>
            </a:r>
            <a:r>
              <a:rPr lang="es-ES" sz="1900" baseline="-25000" dirty="0" smtClean="0">
                <a:latin typeface="Arial" pitchFamily="34" charset="0"/>
                <a:cs typeface="Arial" pitchFamily="34" charset="0"/>
              </a:rPr>
              <a:t>14</a:t>
            </a:r>
            <a:r>
              <a:rPr lang="es-ES" sz="1900" dirty="0" smtClean="0">
                <a:latin typeface="Arial" pitchFamily="34" charset="0"/>
                <a:cs typeface="Arial" pitchFamily="34" charset="0"/>
              </a:rPr>
              <a:t> + 9x</a:t>
            </a:r>
            <a:r>
              <a:rPr lang="es-ES" sz="1900" baseline="-25000" dirty="0" smtClean="0">
                <a:latin typeface="Arial" pitchFamily="34" charset="0"/>
                <a:cs typeface="Arial" pitchFamily="34" charset="0"/>
              </a:rPr>
              <a:t>21</a:t>
            </a:r>
            <a:r>
              <a:rPr lang="es-ES" sz="1900" dirty="0" smtClean="0">
                <a:latin typeface="Arial" pitchFamily="34" charset="0"/>
                <a:cs typeface="Arial" pitchFamily="34" charset="0"/>
              </a:rPr>
              <a:t> + 12x</a:t>
            </a:r>
            <a:r>
              <a:rPr lang="es-ES" sz="1900" baseline="-25000" dirty="0" smtClean="0">
                <a:latin typeface="Arial" pitchFamily="34" charset="0"/>
                <a:cs typeface="Arial" pitchFamily="34" charset="0"/>
              </a:rPr>
              <a:t>22</a:t>
            </a:r>
            <a:r>
              <a:rPr lang="es-ES" sz="1900" dirty="0" smtClean="0">
                <a:latin typeface="Arial" pitchFamily="34" charset="0"/>
                <a:cs typeface="Arial" pitchFamily="34" charset="0"/>
              </a:rPr>
              <a:t> + 13x</a:t>
            </a:r>
            <a:r>
              <a:rPr lang="es-ES" sz="1900" baseline="-25000" dirty="0" smtClean="0">
                <a:latin typeface="Arial" pitchFamily="34" charset="0"/>
                <a:cs typeface="Arial" pitchFamily="34" charset="0"/>
              </a:rPr>
              <a:t>23</a:t>
            </a:r>
            <a:r>
              <a:rPr lang="es-ES" sz="1900" dirty="0" smtClean="0">
                <a:latin typeface="Arial" pitchFamily="34" charset="0"/>
                <a:cs typeface="Arial" pitchFamily="34" charset="0"/>
              </a:rPr>
              <a:t> + 7x</a:t>
            </a:r>
            <a:r>
              <a:rPr lang="es-ES" sz="1900" baseline="-25000" dirty="0" smtClean="0">
                <a:latin typeface="Arial" pitchFamily="34" charset="0"/>
                <a:cs typeface="Arial" pitchFamily="34" charset="0"/>
              </a:rPr>
              <a:t>24</a:t>
            </a:r>
            <a:r>
              <a:rPr lang="es-ES" sz="1900" dirty="0" smtClean="0">
                <a:latin typeface="Arial" pitchFamily="34" charset="0"/>
                <a:cs typeface="Arial" pitchFamily="34" charset="0"/>
              </a:rPr>
              <a:t> + 14x</a:t>
            </a:r>
            <a:r>
              <a:rPr lang="es-ES" sz="1900" baseline="-25000" dirty="0" smtClean="0">
                <a:latin typeface="Arial" pitchFamily="34" charset="0"/>
                <a:cs typeface="Arial" pitchFamily="34" charset="0"/>
              </a:rPr>
              <a:t>31</a:t>
            </a:r>
            <a:r>
              <a:rPr lang="es-ES" sz="1900" dirty="0" smtClean="0">
                <a:latin typeface="Arial" pitchFamily="34" charset="0"/>
                <a:cs typeface="Arial" pitchFamily="34" charset="0"/>
              </a:rPr>
              <a:t> + 9x</a:t>
            </a:r>
            <a:r>
              <a:rPr lang="es-ES" sz="1900" baseline="-25000" dirty="0" smtClean="0">
                <a:latin typeface="Arial" pitchFamily="34" charset="0"/>
                <a:cs typeface="Arial" pitchFamily="34" charset="0"/>
              </a:rPr>
              <a:t>32</a:t>
            </a:r>
            <a:r>
              <a:rPr lang="es-ES" sz="1900" dirty="0" smtClean="0">
                <a:latin typeface="Arial" pitchFamily="34" charset="0"/>
                <a:cs typeface="Arial" pitchFamily="34" charset="0"/>
              </a:rPr>
              <a:t> + 16x</a:t>
            </a:r>
            <a:r>
              <a:rPr lang="es-ES" sz="1900" baseline="-25000" dirty="0" smtClean="0">
                <a:latin typeface="Arial" pitchFamily="34" charset="0"/>
                <a:cs typeface="Arial" pitchFamily="34" charset="0"/>
              </a:rPr>
              <a:t>33</a:t>
            </a:r>
            <a:r>
              <a:rPr lang="es-ES" sz="1900" dirty="0" smtClean="0">
                <a:latin typeface="Arial" pitchFamily="34" charset="0"/>
                <a:cs typeface="Arial" pitchFamily="34" charset="0"/>
              </a:rPr>
              <a:t> + 5x</a:t>
            </a:r>
            <a:r>
              <a:rPr lang="es-ES" sz="1900" baseline="-25000" dirty="0" smtClean="0">
                <a:latin typeface="Arial" pitchFamily="34" charset="0"/>
                <a:cs typeface="Arial" pitchFamily="34" charset="0"/>
              </a:rPr>
              <a:t>34</a:t>
            </a:r>
            <a:endParaRPr lang="es-ES" dirty="0" smtClean="0"/>
          </a:p>
          <a:p>
            <a:pPr>
              <a:buNone/>
            </a:pPr>
            <a:endParaRPr lang="es-ES" sz="1900" dirty="0" smtClean="0">
              <a:latin typeface="Arial" pitchFamily="34" charset="0"/>
              <a:cs typeface="Arial" pitchFamily="34" charset="0"/>
            </a:endParaRPr>
          </a:p>
          <a:p>
            <a:pPr>
              <a:buNone/>
            </a:pPr>
            <a:r>
              <a:rPr lang="es-ES" sz="1900" dirty="0" smtClean="0">
                <a:latin typeface="Arial" pitchFamily="34" charset="0"/>
                <a:cs typeface="Arial" pitchFamily="34" charset="0"/>
              </a:rPr>
              <a:t>Sujeto a </a:t>
            </a:r>
          </a:p>
          <a:p>
            <a:pPr>
              <a:buNone/>
            </a:pPr>
            <a:r>
              <a:rPr lang="es-ES" sz="1900" dirty="0" smtClean="0">
                <a:latin typeface="Arial" pitchFamily="34" charset="0"/>
                <a:cs typeface="Arial" pitchFamily="34" charset="0"/>
              </a:rPr>
              <a:t>x</a:t>
            </a:r>
            <a:r>
              <a:rPr lang="es-ES" sz="1900" baseline="-25000" dirty="0" smtClean="0">
                <a:latin typeface="Arial" pitchFamily="34" charset="0"/>
                <a:cs typeface="Arial" pitchFamily="34" charset="0"/>
              </a:rPr>
              <a:t>11</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12</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13</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14</a:t>
            </a:r>
            <a:r>
              <a:rPr lang="es-ES" sz="1900" dirty="0" smtClean="0">
                <a:latin typeface="Arial" pitchFamily="34" charset="0"/>
                <a:cs typeface="Arial" pitchFamily="34" charset="0"/>
              </a:rPr>
              <a:t> ≤ 35</a:t>
            </a:r>
            <a:endParaRPr lang="es-MX" sz="1900" dirty="0" smtClean="0">
              <a:latin typeface="Arial" pitchFamily="34" charset="0"/>
              <a:cs typeface="Arial" pitchFamily="34" charset="0"/>
            </a:endParaRPr>
          </a:p>
          <a:p>
            <a:pPr>
              <a:buNone/>
            </a:pPr>
            <a:r>
              <a:rPr lang="es-ES" sz="1900" dirty="0" smtClean="0">
                <a:latin typeface="Arial" pitchFamily="34" charset="0"/>
                <a:cs typeface="Arial" pitchFamily="34" charset="0"/>
              </a:rPr>
              <a:t>X</a:t>
            </a:r>
            <a:r>
              <a:rPr lang="es-ES" sz="1900" baseline="-25000" dirty="0" smtClean="0">
                <a:latin typeface="Arial" pitchFamily="34" charset="0"/>
                <a:cs typeface="Arial" pitchFamily="34" charset="0"/>
              </a:rPr>
              <a:t>21 </a:t>
            </a:r>
            <a:r>
              <a:rPr lang="es-ES" sz="1900" dirty="0" smtClean="0">
                <a:latin typeface="Arial" pitchFamily="34" charset="0"/>
                <a:cs typeface="Arial" pitchFamily="34" charset="0"/>
              </a:rPr>
              <a:t>+ x</a:t>
            </a:r>
            <a:r>
              <a:rPr lang="es-ES" sz="1900" baseline="-25000" dirty="0" smtClean="0">
                <a:latin typeface="Arial" pitchFamily="34" charset="0"/>
                <a:cs typeface="Arial" pitchFamily="34" charset="0"/>
              </a:rPr>
              <a:t>22</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23</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24</a:t>
            </a:r>
            <a:r>
              <a:rPr lang="es-ES" sz="1900" dirty="0" smtClean="0">
                <a:latin typeface="Arial" pitchFamily="34" charset="0"/>
                <a:cs typeface="Arial" pitchFamily="34" charset="0"/>
              </a:rPr>
              <a:t> ≤ 50</a:t>
            </a:r>
            <a:endParaRPr lang="es-MX" sz="1900" dirty="0" smtClean="0">
              <a:latin typeface="Arial" pitchFamily="34" charset="0"/>
              <a:cs typeface="Arial" pitchFamily="34" charset="0"/>
            </a:endParaRPr>
          </a:p>
          <a:p>
            <a:pPr>
              <a:buNone/>
            </a:pPr>
            <a:r>
              <a:rPr lang="es-ES" sz="1900" dirty="0" smtClean="0">
                <a:latin typeface="Arial" pitchFamily="34" charset="0"/>
                <a:cs typeface="Arial" pitchFamily="34" charset="0"/>
              </a:rPr>
              <a:t>X</a:t>
            </a:r>
            <a:r>
              <a:rPr lang="es-ES" sz="1900" baseline="-25000" dirty="0" smtClean="0">
                <a:latin typeface="Arial" pitchFamily="34" charset="0"/>
                <a:cs typeface="Arial" pitchFamily="34" charset="0"/>
              </a:rPr>
              <a:t>31</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32</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33</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34</a:t>
            </a:r>
            <a:r>
              <a:rPr lang="es-ES" sz="1900" dirty="0" smtClean="0">
                <a:latin typeface="Arial" pitchFamily="34" charset="0"/>
                <a:cs typeface="Arial" pitchFamily="34" charset="0"/>
              </a:rPr>
              <a:t> ≤ 40</a:t>
            </a:r>
            <a:endParaRPr lang="es-MX" sz="1900" dirty="0" smtClean="0">
              <a:latin typeface="Arial" pitchFamily="34" charset="0"/>
              <a:cs typeface="Arial" pitchFamily="34" charset="0"/>
            </a:endParaRPr>
          </a:p>
        </p:txBody>
      </p:sp>
      <p:sp>
        <p:nvSpPr>
          <p:cNvPr id="50" name="49 Cerrar llave"/>
          <p:cNvSpPr/>
          <p:nvPr/>
        </p:nvSpPr>
        <p:spPr>
          <a:xfrm>
            <a:off x="3357554" y="3357562"/>
            <a:ext cx="285752" cy="10001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solidFill>
                <a:srgbClr val="C00000"/>
              </a:solidFill>
            </a:endParaRPr>
          </a:p>
        </p:txBody>
      </p:sp>
      <p:sp>
        <p:nvSpPr>
          <p:cNvPr id="51" name="50 Rectángulo"/>
          <p:cNvSpPr/>
          <p:nvPr/>
        </p:nvSpPr>
        <p:spPr>
          <a:xfrm>
            <a:off x="3571868" y="3429000"/>
            <a:ext cx="1428760"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Restricciones de oferta</a:t>
            </a:r>
            <a:endParaRPr lang="es-MX" dirty="0">
              <a:solidFill>
                <a:schemeClr val="tx1"/>
              </a:solidFill>
            </a:endParaRP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48" name="47 Título"/>
          <p:cNvSpPr>
            <a:spLocks noGrp="1"/>
          </p:cNvSpPr>
          <p:nvPr>
            <p:ph type="title"/>
          </p:nvPr>
        </p:nvSpPr>
        <p:spPr/>
        <p:txBody>
          <a:bodyPr>
            <a:normAutofit/>
          </a:bodyPr>
          <a:lstStyle/>
          <a:p>
            <a:r>
              <a:rPr lang="es-ES" sz="3600" dirty="0" smtClean="0"/>
              <a:t>Formulación como un problema lineal</a:t>
            </a:r>
            <a:endParaRPr lang="es-MX" sz="3600" dirty="0"/>
          </a:p>
        </p:txBody>
      </p:sp>
      <p:sp>
        <p:nvSpPr>
          <p:cNvPr id="49" name="48 Marcador de contenido"/>
          <p:cNvSpPr>
            <a:spLocks noGrp="1"/>
          </p:cNvSpPr>
          <p:nvPr>
            <p:ph idx="1"/>
          </p:nvPr>
        </p:nvSpPr>
        <p:spPr>
          <a:xfrm>
            <a:off x="714348" y="1600201"/>
            <a:ext cx="7786742" cy="3829064"/>
          </a:xfrm>
        </p:spPr>
        <p:txBody>
          <a:bodyPr/>
          <a:lstStyle/>
          <a:p>
            <a:pPr>
              <a:buNone/>
            </a:pPr>
            <a:endParaRPr lang="es-ES" sz="1900" dirty="0" smtClean="0">
              <a:latin typeface="Arial" pitchFamily="34" charset="0"/>
              <a:cs typeface="Arial" pitchFamily="34" charset="0"/>
            </a:endParaRPr>
          </a:p>
          <a:p>
            <a:pPr>
              <a:buNone/>
            </a:pPr>
            <a:r>
              <a:rPr lang="es-ES" sz="1900" dirty="0" smtClean="0">
                <a:latin typeface="Arial" pitchFamily="34" charset="0"/>
                <a:cs typeface="Arial" pitchFamily="34" charset="0"/>
              </a:rPr>
              <a:t>x</a:t>
            </a:r>
            <a:r>
              <a:rPr lang="es-ES" sz="1900" baseline="-25000" dirty="0" smtClean="0">
                <a:latin typeface="Arial" pitchFamily="34" charset="0"/>
                <a:cs typeface="Arial" pitchFamily="34" charset="0"/>
              </a:rPr>
              <a:t>11</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21</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31</a:t>
            </a:r>
            <a:r>
              <a:rPr lang="es-ES" sz="1900" dirty="0" smtClean="0">
                <a:latin typeface="Arial" pitchFamily="34" charset="0"/>
                <a:cs typeface="Arial" pitchFamily="34" charset="0"/>
              </a:rPr>
              <a:t> ≥ 45 </a:t>
            </a:r>
            <a:endParaRPr lang="es-MX" sz="1900" dirty="0" smtClean="0">
              <a:latin typeface="Arial" pitchFamily="34" charset="0"/>
              <a:cs typeface="Arial" pitchFamily="34" charset="0"/>
            </a:endParaRPr>
          </a:p>
          <a:p>
            <a:pPr>
              <a:buNone/>
            </a:pPr>
            <a:r>
              <a:rPr lang="es-ES" sz="1900" dirty="0" smtClean="0">
                <a:latin typeface="Arial" pitchFamily="34" charset="0"/>
                <a:cs typeface="Arial" pitchFamily="34" charset="0"/>
              </a:rPr>
              <a:t>X</a:t>
            </a:r>
            <a:r>
              <a:rPr lang="es-ES" sz="1900" baseline="-25000" dirty="0" smtClean="0">
                <a:latin typeface="Arial" pitchFamily="34" charset="0"/>
                <a:cs typeface="Arial" pitchFamily="34" charset="0"/>
              </a:rPr>
              <a:t>12 </a:t>
            </a:r>
            <a:r>
              <a:rPr lang="es-ES" sz="1900" dirty="0" smtClean="0">
                <a:latin typeface="Arial" pitchFamily="34" charset="0"/>
                <a:cs typeface="Arial" pitchFamily="34" charset="0"/>
              </a:rPr>
              <a:t>+ x</a:t>
            </a:r>
            <a:r>
              <a:rPr lang="es-ES" sz="1900" baseline="-25000" dirty="0" smtClean="0">
                <a:latin typeface="Arial" pitchFamily="34" charset="0"/>
                <a:cs typeface="Arial" pitchFamily="34" charset="0"/>
              </a:rPr>
              <a:t>22</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32</a:t>
            </a:r>
            <a:r>
              <a:rPr lang="es-ES" sz="1900" dirty="0" smtClean="0">
                <a:latin typeface="Arial" pitchFamily="34" charset="0"/>
                <a:cs typeface="Arial" pitchFamily="34" charset="0"/>
              </a:rPr>
              <a:t> ≥  20</a:t>
            </a:r>
          </a:p>
          <a:p>
            <a:pPr>
              <a:buNone/>
            </a:pPr>
            <a:r>
              <a:rPr lang="es-ES" sz="1900" dirty="0" smtClean="0">
                <a:latin typeface="Arial" pitchFamily="34" charset="0"/>
                <a:cs typeface="Arial" pitchFamily="34" charset="0"/>
              </a:rPr>
              <a:t>X</a:t>
            </a:r>
            <a:r>
              <a:rPr lang="es-ES" sz="1900" baseline="-25000" dirty="0" smtClean="0">
                <a:latin typeface="Arial" pitchFamily="34" charset="0"/>
                <a:cs typeface="Arial" pitchFamily="34" charset="0"/>
              </a:rPr>
              <a:t>13 </a:t>
            </a:r>
            <a:r>
              <a:rPr lang="es-ES" sz="1900" dirty="0" smtClean="0">
                <a:latin typeface="Arial" pitchFamily="34" charset="0"/>
                <a:cs typeface="Arial" pitchFamily="34" charset="0"/>
              </a:rPr>
              <a:t>+ x</a:t>
            </a:r>
            <a:r>
              <a:rPr lang="es-ES" sz="1900" baseline="-25000" dirty="0" smtClean="0">
                <a:latin typeface="Arial" pitchFamily="34" charset="0"/>
                <a:cs typeface="Arial" pitchFamily="34" charset="0"/>
              </a:rPr>
              <a:t>23</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33</a:t>
            </a:r>
            <a:r>
              <a:rPr lang="es-ES" sz="1900" dirty="0" smtClean="0">
                <a:latin typeface="Arial" pitchFamily="34" charset="0"/>
                <a:cs typeface="Arial" pitchFamily="34" charset="0"/>
              </a:rPr>
              <a:t> ≥ 30</a:t>
            </a:r>
          </a:p>
          <a:p>
            <a:pPr>
              <a:buNone/>
            </a:pPr>
            <a:r>
              <a:rPr lang="es-ES" sz="1900" dirty="0" smtClean="0">
                <a:latin typeface="Arial" pitchFamily="34" charset="0"/>
                <a:cs typeface="Arial" pitchFamily="34" charset="0"/>
              </a:rPr>
              <a:t>X</a:t>
            </a:r>
            <a:r>
              <a:rPr lang="es-ES" sz="1900" baseline="-25000" dirty="0" smtClean="0">
                <a:latin typeface="Arial" pitchFamily="34" charset="0"/>
                <a:cs typeface="Arial" pitchFamily="34" charset="0"/>
              </a:rPr>
              <a:t>14 </a:t>
            </a:r>
            <a:r>
              <a:rPr lang="es-ES" sz="1900" dirty="0" smtClean="0">
                <a:latin typeface="Arial" pitchFamily="34" charset="0"/>
                <a:cs typeface="Arial" pitchFamily="34" charset="0"/>
              </a:rPr>
              <a:t>+ x</a:t>
            </a:r>
            <a:r>
              <a:rPr lang="es-ES" sz="1900" baseline="-25000" dirty="0" smtClean="0">
                <a:latin typeface="Arial" pitchFamily="34" charset="0"/>
                <a:cs typeface="Arial" pitchFamily="34" charset="0"/>
              </a:rPr>
              <a:t>24</a:t>
            </a:r>
            <a:r>
              <a:rPr lang="es-ES" sz="1900" dirty="0" smtClean="0">
                <a:latin typeface="Arial" pitchFamily="34" charset="0"/>
                <a:cs typeface="Arial" pitchFamily="34" charset="0"/>
              </a:rPr>
              <a:t> + x</a:t>
            </a:r>
            <a:r>
              <a:rPr lang="es-ES" sz="1900" baseline="-25000" dirty="0" smtClean="0">
                <a:latin typeface="Arial" pitchFamily="34" charset="0"/>
                <a:cs typeface="Arial" pitchFamily="34" charset="0"/>
              </a:rPr>
              <a:t>34</a:t>
            </a:r>
            <a:r>
              <a:rPr lang="es-ES" sz="1900" dirty="0" smtClean="0">
                <a:latin typeface="Arial" pitchFamily="34" charset="0"/>
                <a:cs typeface="Arial" pitchFamily="34" charset="0"/>
              </a:rPr>
              <a:t> ≥  30</a:t>
            </a:r>
            <a:endParaRPr lang="es-MX" sz="1900" dirty="0" smtClean="0">
              <a:latin typeface="Arial" pitchFamily="34" charset="0"/>
              <a:cs typeface="Arial" pitchFamily="34" charset="0"/>
            </a:endParaRPr>
          </a:p>
          <a:p>
            <a:pPr>
              <a:buNone/>
            </a:pPr>
            <a:endParaRPr lang="es-MX" sz="1900" dirty="0" smtClean="0">
              <a:latin typeface="Arial" pitchFamily="34" charset="0"/>
              <a:cs typeface="Arial" pitchFamily="34" charset="0"/>
            </a:endParaRPr>
          </a:p>
          <a:p>
            <a:pPr>
              <a:buNone/>
            </a:pPr>
            <a:r>
              <a:rPr lang="es-ES" sz="1900" dirty="0" err="1" smtClean="0">
                <a:latin typeface="Arial" pitchFamily="34" charset="0"/>
                <a:cs typeface="Arial" pitchFamily="34" charset="0"/>
              </a:rPr>
              <a:t>X</a:t>
            </a:r>
            <a:r>
              <a:rPr lang="es-ES" sz="1900" baseline="-25000" dirty="0" err="1" smtClean="0">
                <a:latin typeface="Arial" pitchFamily="34" charset="0"/>
                <a:cs typeface="Arial" pitchFamily="34" charset="0"/>
              </a:rPr>
              <a:t>ij</a:t>
            </a:r>
            <a:r>
              <a:rPr lang="es-ES" sz="1900" baseline="-25000" dirty="0" smtClean="0">
                <a:latin typeface="Arial" pitchFamily="34" charset="0"/>
                <a:cs typeface="Arial" pitchFamily="34" charset="0"/>
              </a:rPr>
              <a:t> </a:t>
            </a:r>
            <a:r>
              <a:rPr lang="es-ES" sz="1900" dirty="0" smtClean="0">
                <a:latin typeface="Arial" pitchFamily="34" charset="0"/>
                <a:cs typeface="Arial" pitchFamily="34" charset="0"/>
              </a:rPr>
              <a:t>≥ 0</a:t>
            </a:r>
            <a:r>
              <a:rPr lang="es-ES" sz="1900" baseline="-25000" dirty="0" smtClean="0">
                <a:latin typeface="Arial" pitchFamily="34" charset="0"/>
                <a:cs typeface="Arial" pitchFamily="34" charset="0"/>
              </a:rPr>
              <a:t>  </a:t>
            </a:r>
            <a:r>
              <a:rPr lang="es-ES" sz="1900" dirty="0" smtClean="0">
                <a:latin typeface="Arial" pitchFamily="34" charset="0"/>
                <a:cs typeface="Arial" pitchFamily="34" charset="0"/>
              </a:rPr>
              <a:t>   i = 1, 2, 3.</a:t>
            </a:r>
          </a:p>
          <a:p>
            <a:pPr>
              <a:buNone/>
            </a:pPr>
            <a:r>
              <a:rPr lang="es-ES" sz="1900" dirty="0" smtClean="0">
                <a:latin typeface="Arial" pitchFamily="34" charset="0"/>
                <a:cs typeface="Arial" pitchFamily="34" charset="0"/>
              </a:rPr>
              <a:t>            j = 1, 2, 3, 4.</a:t>
            </a:r>
            <a:endParaRPr lang="es-MX" sz="1900" dirty="0" smtClean="0">
              <a:latin typeface="Arial" pitchFamily="34" charset="0"/>
              <a:cs typeface="Arial" pitchFamily="34" charset="0"/>
            </a:endParaRPr>
          </a:p>
          <a:p>
            <a:pPr>
              <a:buNone/>
            </a:pPr>
            <a:endParaRPr lang="es-MX" dirty="0"/>
          </a:p>
        </p:txBody>
      </p:sp>
      <p:sp>
        <p:nvSpPr>
          <p:cNvPr id="50" name="49 Cerrar llave"/>
          <p:cNvSpPr/>
          <p:nvPr/>
        </p:nvSpPr>
        <p:spPr>
          <a:xfrm>
            <a:off x="2857488" y="2000240"/>
            <a:ext cx="142876" cy="135732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solidFill>
                <a:srgbClr val="C00000"/>
              </a:solidFill>
            </a:endParaRPr>
          </a:p>
        </p:txBody>
      </p:sp>
      <p:sp>
        <p:nvSpPr>
          <p:cNvPr id="51" name="50 Rectángulo"/>
          <p:cNvSpPr/>
          <p:nvPr/>
        </p:nvSpPr>
        <p:spPr>
          <a:xfrm>
            <a:off x="3071802" y="2214554"/>
            <a:ext cx="1428760"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Restricciones de demanda</a:t>
            </a:r>
            <a:endParaRPr lang="es-MX" dirty="0">
              <a:solidFill>
                <a:schemeClr val="tx1"/>
              </a:solidFill>
            </a:endParaRPr>
          </a:p>
        </p:txBody>
      </p:sp>
      <p:sp>
        <p:nvSpPr>
          <p:cNvPr id="6" name="5 Cerrar llave"/>
          <p:cNvSpPr/>
          <p:nvPr/>
        </p:nvSpPr>
        <p:spPr>
          <a:xfrm rot="10800000" flipH="1">
            <a:off x="2928926" y="3643314"/>
            <a:ext cx="168595" cy="7858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solidFill>
                <a:srgbClr val="C00000"/>
              </a:solidFill>
            </a:endParaRPr>
          </a:p>
        </p:txBody>
      </p:sp>
      <p:sp>
        <p:nvSpPr>
          <p:cNvPr id="7" name="6 Rectángulo"/>
          <p:cNvSpPr/>
          <p:nvPr/>
        </p:nvSpPr>
        <p:spPr>
          <a:xfrm>
            <a:off x="3286116" y="3786190"/>
            <a:ext cx="1785950"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Restricción de no negatividad</a:t>
            </a:r>
            <a:endParaRPr lang="es-MX" dirty="0">
              <a:solidFill>
                <a:schemeClr val="tx1"/>
              </a:solidFill>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48" name="47 Título"/>
          <p:cNvSpPr>
            <a:spLocks noGrp="1"/>
          </p:cNvSpPr>
          <p:nvPr>
            <p:ph type="title"/>
          </p:nvPr>
        </p:nvSpPr>
        <p:spPr/>
        <p:txBody>
          <a:bodyPr>
            <a:normAutofit/>
          </a:bodyPr>
          <a:lstStyle/>
          <a:p>
            <a:r>
              <a:rPr lang="es-ES" sz="3600" dirty="0" smtClean="0"/>
              <a:t>Formulación como un problema lineal</a:t>
            </a:r>
            <a:endParaRPr lang="es-MX" sz="3600" dirty="0"/>
          </a:p>
        </p:txBody>
      </p:sp>
      <p:sp>
        <p:nvSpPr>
          <p:cNvPr id="49" name="48 Marcador de contenido"/>
          <p:cNvSpPr>
            <a:spLocks noGrp="1"/>
          </p:cNvSpPr>
          <p:nvPr>
            <p:ph idx="1"/>
          </p:nvPr>
        </p:nvSpPr>
        <p:spPr>
          <a:xfrm>
            <a:off x="714348" y="1428736"/>
            <a:ext cx="7786742" cy="3929090"/>
          </a:xfrm>
        </p:spPr>
        <p:txBody>
          <a:bodyPr>
            <a:normAutofit lnSpcReduction="10000"/>
          </a:bodyPr>
          <a:lstStyle/>
          <a:p>
            <a:pPr>
              <a:buNone/>
            </a:pPr>
            <a:r>
              <a:rPr lang="es-ES" sz="1800" dirty="0" smtClean="0">
                <a:latin typeface="Arial" pitchFamily="34" charset="0"/>
                <a:cs typeface="Arial" pitchFamily="34" charset="0"/>
              </a:rPr>
              <a:t>El problema anterior también puede formularse de la siguiente manera:</a:t>
            </a:r>
          </a:p>
          <a:p>
            <a:pPr>
              <a:buNone/>
            </a:pPr>
            <a:endParaRPr lang="es-ES" sz="1900" dirty="0" smtClean="0">
              <a:latin typeface="Arial" pitchFamily="34" charset="0"/>
              <a:cs typeface="Arial" pitchFamily="34" charset="0"/>
            </a:endParaRPr>
          </a:p>
          <a:p>
            <a:pPr>
              <a:buNone/>
            </a:pPr>
            <a:endParaRPr lang="es-ES" dirty="0" smtClean="0"/>
          </a:p>
          <a:p>
            <a:pPr>
              <a:buNone/>
            </a:pPr>
            <a:endParaRPr lang="es-ES" dirty="0" smtClean="0"/>
          </a:p>
          <a:p>
            <a:pPr>
              <a:buNone/>
            </a:pPr>
            <a:endParaRPr lang="es-ES" dirty="0" smtClean="0"/>
          </a:p>
          <a:p>
            <a:pPr>
              <a:buNone/>
            </a:pPr>
            <a:endParaRPr lang="es-ES" sz="1800" dirty="0" smtClean="0">
              <a:latin typeface="Arial" pitchFamily="34" charset="0"/>
              <a:cs typeface="Arial" pitchFamily="34" charset="0"/>
            </a:endParaRPr>
          </a:p>
          <a:p>
            <a:pPr>
              <a:buNone/>
            </a:pPr>
            <a:r>
              <a:rPr lang="es-ES" sz="1800" dirty="0" smtClean="0">
                <a:latin typeface="Arial" pitchFamily="34" charset="0"/>
                <a:cs typeface="Arial" pitchFamily="34" charset="0"/>
              </a:rPr>
              <a:t>      </a:t>
            </a:r>
          </a:p>
          <a:p>
            <a:pPr>
              <a:buNone/>
            </a:pPr>
            <a:r>
              <a:rPr lang="es-ES" sz="1600" dirty="0" smtClean="0">
                <a:latin typeface="Arial" pitchFamily="34" charset="0"/>
                <a:cs typeface="Arial" pitchFamily="34" charset="0"/>
              </a:rPr>
              <a:t>        </a:t>
            </a:r>
            <a:endParaRPr lang="es-ES" sz="1600" dirty="0" smtClean="0">
              <a:latin typeface="Arial" pitchFamily="34" charset="0"/>
              <a:cs typeface="Arial" pitchFamily="34" charset="0"/>
            </a:endParaRPr>
          </a:p>
          <a:p>
            <a:pPr>
              <a:buNone/>
            </a:pPr>
            <a:r>
              <a:rPr lang="es-ES" sz="1600" dirty="0" smtClean="0">
                <a:latin typeface="Arial" pitchFamily="34" charset="0"/>
                <a:cs typeface="Arial" pitchFamily="34" charset="0"/>
              </a:rPr>
              <a:t> </a:t>
            </a:r>
          </a:p>
          <a:p>
            <a:pPr>
              <a:buNone/>
            </a:pPr>
            <a:r>
              <a:rPr lang="es-ES" sz="1600" dirty="0" err="1" smtClean="0">
                <a:latin typeface="Arial" pitchFamily="34" charset="0"/>
                <a:cs typeface="Arial" pitchFamily="34" charset="0"/>
              </a:rPr>
              <a:t>X</a:t>
            </a:r>
            <a:r>
              <a:rPr lang="es-ES" sz="1600" baseline="-25000" dirty="0" err="1" smtClean="0">
                <a:latin typeface="Arial" pitchFamily="34" charset="0"/>
                <a:cs typeface="Arial" pitchFamily="34" charset="0"/>
              </a:rPr>
              <a:t>ij</a:t>
            </a:r>
            <a:r>
              <a:rPr lang="es-ES" sz="1600" baseline="-25000" dirty="0" smtClean="0">
                <a:latin typeface="Arial" pitchFamily="34" charset="0"/>
                <a:cs typeface="Arial" pitchFamily="34" charset="0"/>
              </a:rPr>
              <a:t> </a:t>
            </a:r>
            <a:r>
              <a:rPr lang="es-ES" sz="1600" dirty="0" smtClean="0">
                <a:latin typeface="Arial" pitchFamily="34" charset="0"/>
                <a:cs typeface="Arial" pitchFamily="34" charset="0"/>
              </a:rPr>
              <a:t>≥ </a:t>
            </a:r>
            <a:r>
              <a:rPr lang="es-ES" sz="1600" dirty="0" smtClean="0">
                <a:latin typeface="Arial" pitchFamily="34" charset="0"/>
                <a:cs typeface="Arial" pitchFamily="34" charset="0"/>
              </a:rPr>
              <a:t>0  </a:t>
            </a:r>
            <a:r>
              <a:rPr lang="es-ES" sz="1200" dirty="0" smtClean="0">
                <a:solidFill>
                  <a:schemeClr val="tx2">
                    <a:lumMod val="60000"/>
                    <a:lumOff val="40000"/>
                  </a:schemeClr>
                </a:solidFill>
                <a:latin typeface="Arial" pitchFamily="34" charset="0"/>
                <a:cs typeface="Arial" pitchFamily="34" charset="0"/>
              </a:rPr>
              <a:t>Restricción de no negatividad</a:t>
            </a:r>
            <a:endParaRPr lang="es-MX" sz="1200" dirty="0">
              <a:solidFill>
                <a:schemeClr val="tx2">
                  <a:lumMod val="60000"/>
                  <a:lumOff val="40000"/>
                </a:schemeClr>
              </a:solidFill>
              <a:latin typeface="Arial" pitchFamily="34" charset="0"/>
              <a:cs typeface="Arial" pitchFamily="34" charset="0"/>
            </a:endParaRPr>
          </a:p>
        </p:txBody>
      </p:sp>
      <p:sp>
        <p:nvSpPr>
          <p:cNvPr id="8" name="48 Marcador de contenido"/>
          <p:cNvSpPr txBox="1">
            <a:spLocks/>
          </p:cNvSpPr>
          <p:nvPr/>
        </p:nvSpPr>
        <p:spPr>
          <a:xfrm>
            <a:off x="714348" y="1428736"/>
            <a:ext cx="7786742" cy="428628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es-ES" sz="1900" dirty="0" smtClean="0">
              <a:latin typeface="Arial" pitchFamily="34" charset="0"/>
              <a:cs typeface="Arial" pitchFamily="34" charset="0"/>
            </a:endParaRPr>
          </a:p>
          <a:p>
            <a:pPr marL="342900" lvl="0" indent="-342900">
              <a:spcBef>
                <a:spcPct val="20000"/>
              </a:spcBef>
            </a:pPr>
            <a:r>
              <a:rPr lang="es-ES" sz="1200" dirty="0" smtClean="0">
                <a:latin typeface="Arial" pitchFamily="34" charset="0"/>
                <a:cs typeface="Arial" pitchFamily="34" charset="0"/>
              </a:rPr>
              <a:t>sea </a:t>
            </a:r>
            <a:r>
              <a:rPr lang="es-ES" sz="1200" dirty="0" smtClean="0">
                <a:latin typeface="Arial" pitchFamily="34" charset="0"/>
                <a:cs typeface="Arial" pitchFamily="34" charset="0"/>
              </a:rPr>
              <a:t>i = plantas y  j = ciudades. </a:t>
            </a:r>
          </a:p>
          <a:p>
            <a:pPr marL="342900" indent="-342900">
              <a:spcBef>
                <a:spcPct val="20000"/>
              </a:spcBef>
            </a:pPr>
            <a:r>
              <a:rPr lang="es-ES" sz="1200" dirty="0" err="1" smtClean="0">
                <a:latin typeface="Arial" pitchFamily="34" charset="0"/>
                <a:cs typeface="Arial" pitchFamily="34" charset="0"/>
              </a:rPr>
              <a:t>a</a:t>
            </a:r>
            <a:r>
              <a:rPr lang="es-ES" sz="1200" baseline="-25000" dirty="0" err="1" smtClean="0">
                <a:latin typeface="Arial" pitchFamily="34" charset="0"/>
                <a:cs typeface="Arial" pitchFamily="34" charset="0"/>
              </a:rPr>
              <a:t>i</a:t>
            </a:r>
            <a:r>
              <a:rPr lang="es-ES" sz="1200" baseline="-25000" dirty="0" smtClean="0">
                <a:latin typeface="Arial" pitchFamily="34" charset="0"/>
                <a:cs typeface="Arial" pitchFamily="34" charset="0"/>
              </a:rPr>
              <a:t>  </a:t>
            </a:r>
            <a:r>
              <a:rPr lang="es-ES" sz="1200" dirty="0" smtClean="0">
                <a:latin typeface="Arial" pitchFamily="34" charset="0"/>
                <a:cs typeface="Arial" pitchFamily="34" charset="0"/>
              </a:rPr>
              <a:t>= oferta,   </a:t>
            </a:r>
            <a:r>
              <a:rPr lang="es-ES" sz="1200" dirty="0" err="1" smtClean="0">
                <a:latin typeface="Arial" pitchFamily="34" charset="0"/>
                <a:cs typeface="Arial" pitchFamily="34" charset="0"/>
              </a:rPr>
              <a:t>b</a:t>
            </a:r>
            <a:r>
              <a:rPr lang="es-ES" sz="1200" baseline="-25000" dirty="0" err="1" smtClean="0">
                <a:latin typeface="Arial" pitchFamily="34" charset="0"/>
                <a:cs typeface="Arial" pitchFamily="34" charset="0"/>
              </a:rPr>
              <a:t>j</a:t>
            </a:r>
            <a:r>
              <a:rPr lang="es-ES" sz="1200" baseline="-25000" dirty="0" smtClean="0">
                <a:latin typeface="Arial" pitchFamily="34" charset="0"/>
                <a:cs typeface="Arial" pitchFamily="34" charset="0"/>
              </a:rPr>
              <a:t> </a:t>
            </a:r>
            <a:r>
              <a:rPr lang="es-ES" sz="1200" dirty="0" smtClean="0">
                <a:latin typeface="Arial" pitchFamily="34" charset="0"/>
                <a:cs typeface="Arial" pitchFamily="34" charset="0"/>
              </a:rPr>
              <a:t>= demanda</a:t>
            </a:r>
            <a:endParaRPr lang="es-MX" sz="1200" dirty="0" smtClean="0">
              <a:latin typeface="Arial" pitchFamily="34" charset="0"/>
              <a:cs typeface="Arial" pitchFamily="34" charset="0"/>
            </a:endParaRPr>
          </a:p>
          <a:p>
            <a:pPr marL="342900" lvl="0" indent="-342900">
              <a:spcBef>
                <a:spcPct val="20000"/>
              </a:spcBef>
            </a:pPr>
            <a:endParaRPr lang="es-MX" dirty="0" smtClean="0">
              <a:latin typeface="Arial" pitchFamily="34" charset="0"/>
              <a:cs typeface="Arial" pitchFamily="34" charset="0"/>
            </a:endParaRPr>
          </a:p>
          <a:p>
            <a:pPr marL="342900" lvl="0" indent="-342900">
              <a:spcBef>
                <a:spcPct val="20000"/>
              </a:spcBef>
            </a:pPr>
            <a:endParaRPr lang="es-ES" sz="1900" dirty="0" smtClean="0">
              <a:latin typeface="Arial" pitchFamily="34" charset="0"/>
              <a:cs typeface="Arial" pitchFamily="34" charset="0"/>
            </a:endParaRPr>
          </a:p>
          <a:p>
            <a:pPr marL="342900" lvl="0" indent="-342900">
              <a:spcBef>
                <a:spcPct val="20000"/>
              </a:spcBef>
            </a:pPr>
            <a:endParaRPr lang="es-ES" sz="1900" dirty="0" smtClean="0">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es-ES" sz="1900" dirty="0" smtClean="0">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es-ES" sz="1900" dirty="0" smtClean="0">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s-ES" sz="1900" dirty="0" smtClean="0">
                <a:latin typeface="Arial" pitchFamily="34" charset="0"/>
                <a:cs typeface="Arial" pitchFamily="34" charset="0"/>
              </a:rPr>
              <a:t> </a:t>
            </a:r>
            <a:endParaRPr kumimoji="0" lang="es-MX" sz="1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pic>
        <p:nvPicPr>
          <p:cNvPr id="102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928662" y="2500306"/>
            <a:ext cx="2873395" cy="857256"/>
          </a:xfrm>
          <a:prstGeom prst="rect">
            <a:avLst/>
          </a:prstGeom>
          <a:noFill/>
        </p:spPr>
      </p:pic>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pic>
        <p:nvPicPr>
          <p:cNvPr id="103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000100" y="3929066"/>
            <a:ext cx="1341447" cy="754564"/>
          </a:xfrm>
          <a:prstGeom prst="rect">
            <a:avLst/>
          </a:prstGeom>
          <a:noFill/>
        </p:spPr>
      </p:pic>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pic>
        <p:nvPicPr>
          <p:cNvPr id="1033"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5072066" y="3929066"/>
            <a:ext cx="1373197" cy="772423"/>
          </a:xfrm>
          <a:prstGeom prst="rect">
            <a:avLst/>
          </a:prstGeom>
          <a:noFill/>
        </p:spPr>
      </p:pic>
      <p:sp>
        <p:nvSpPr>
          <p:cNvPr id="13" name="12 Rectángulo"/>
          <p:cNvSpPr/>
          <p:nvPr/>
        </p:nvSpPr>
        <p:spPr>
          <a:xfrm>
            <a:off x="2571736" y="3929066"/>
            <a:ext cx="1000132" cy="857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2">
                    <a:lumMod val="60000"/>
                    <a:lumOff val="40000"/>
                  </a:schemeClr>
                </a:solidFill>
                <a:latin typeface="Arial" pitchFamily="34" charset="0"/>
                <a:cs typeface="Arial" pitchFamily="34" charset="0"/>
              </a:rPr>
              <a:t>Restricción de oferta</a:t>
            </a:r>
            <a:endParaRPr lang="es-MX" sz="1200" dirty="0">
              <a:solidFill>
                <a:schemeClr val="tx2">
                  <a:lumMod val="60000"/>
                  <a:lumOff val="40000"/>
                </a:schemeClr>
              </a:solidFill>
              <a:latin typeface="Arial" pitchFamily="34" charset="0"/>
              <a:cs typeface="Arial" pitchFamily="34" charset="0"/>
            </a:endParaRPr>
          </a:p>
        </p:txBody>
      </p:sp>
      <p:sp>
        <p:nvSpPr>
          <p:cNvPr id="14" name="13 Rectángulo"/>
          <p:cNvSpPr/>
          <p:nvPr/>
        </p:nvSpPr>
        <p:spPr>
          <a:xfrm>
            <a:off x="6715140" y="3786190"/>
            <a:ext cx="1000132" cy="857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2">
                    <a:lumMod val="60000"/>
                    <a:lumOff val="40000"/>
                  </a:schemeClr>
                </a:solidFill>
                <a:latin typeface="Arial" pitchFamily="34" charset="0"/>
                <a:cs typeface="Arial" pitchFamily="34" charset="0"/>
              </a:rPr>
              <a:t>Restricción de demanda</a:t>
            </a:r>
            <a:endParaRPr lang="es-MX" sz="1200" dirty="0">
              <a:solidFill>
                <a:schemeClr val="tx2">
                  <a:lumMod val="60000"/>
                  <a:lumOff val="40000"/>
                </a:schemeClr>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48" name="47 Título"/>
          <p:cNvSpPr>
            <a:spLocks noGrp="1"/>
          </p:cNvSpPr>
          <p:nvPr>
            <p:ph type="title"/>
          </p:nvPr>
        </p:nvSpPr>
        <p:spPr/>
        <p:txBody>
          <a:bodyPr>
            <a:normAutofit/>
          </a:bodyPr>
          <a:lstStyle/>
          <a:p>
            <a:r>
              <a:rPr lang="es-ES" sz="3600" dirty="0" smtClean="0"/>
              <a:t>Código LINGO</a:t>
            </a:r>
            <a:endParaRPr lang="es-MX" sz="3600"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pic>
        <p:nvPicPr>
          <p:cNvPr id="11" name="10 Imagen"/>
          <p:cNvPicPr/>
          <p:nvPr/>
        </p:nvPicPr>
        <p:blipFill>
          <a:blip r:embed="rId4" cstate="print"/>
          <a:srcRect l="646" t="7803" r="49072" b="21815"/>
          <a:stretch>
            <a:fillRect/>
          </a:stretch>
        </p:blipFill>
        <p:spPr bwMode="auto">
          <a:xfrm>
            <a:off x="1357290" y="1214422"/>
            <a:ext cx="6000791" cy="4143404"/>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48" name="47 Título"/>
          <p:cNvSpPr>
            <a:spLocks noGrp="1"/>
          </p:cNvSpPr>
          <p:nvPr>
            <p:ph type="title"/>
          </p:nvPr>
        </p:nvSpPr>
        <p:spPr>
          <a:xfrm>
            <a:off x="457200" y="274638"/>
            <a:ext cx="8229600" cy="868346"/>
          </a:xfrm>
        </p:spPr>
        <p:txBody>
          <a:bodyPr>
            <a:normAutofit/>
          </a:bodyPr>
          <a:lstStyle/>
          <a:p>
            <a:r>
              <a:rPr lang="es-ES" sz="3600" dirty="0" smtClean="0"/>
              <a:t>Resultados</a:t>
            </a:r>
            <a:endParaRPr lang="es-MX" sz="3600"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pic>
        <p:nvPicPr>
          <p:cNvPr id="9" name="8 Imagen"/>
          <p:cNvPicPr/>
          <p:nvPr/>
        </p:nvPicPr>
        <p:blipFill>
          <a:blip r:embed="rId4" cstate="print"/>
          <a:srcRect l="2885" t="10350" r="49259" b="11401"/>
          <a:stretch>
            <a:fillRect/>
          </a:stretch>
        </p:blipFill>
        <p:spPr bwMode="auto">
          <a:xfrm>
            <a:off x="785786" y="1285860"/>
            <a:ext cx="4000528" cy="3857652"/>
          </a:xfrm>
          <a:prstGeom prst="rect">
            <a:avLst/>
          </a:prstGeom>
          <a:noFill/>
          <a:ln w="9525">
            <a:noFill/>
            <a:miter lim="800000"/>
            <a:headEnd/>
            <a:tailEnd/>
          </a:ln>
        </p:spPr>
      </p:pic>
      <p:sp>
        <p:nvSpPr>
          <p:cNvPr id="10" name="9 Rectángulo"/>
          <p:cNvSpPr/>
          <p:nvPr/>
        </p:nvSpPr>
        <p:spPr>
          <a:xfrm>
            <a:off x="5072066" y="1285860"/>
            <a:ext cx="2928958" cy="1214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200" b="1" dirty="0" smtClean="0">
                <a:solidFill>
                  <a:schemeClr val="accent6">
                    <a:lumMod val="75000"/>
                  </a:schemeClr>
                </a:solidFill>
                <a:latin typeface="Arial" pitchFamily="34" charset="0"/>
                <a:cs typeface="Arial" pitchFamily="34" charset="0"/>
              </a:rPr>
              <a:t>Función objetivo: 1,020 dórales</a:t>
            </a:r>
            <a:r>
              <a:rPr lang="es-ES" sz="1200" dirty="0" smtClean="0">
                <a:solidFill>
                  <a:schemeClr val="tx1"/>
                </a:solidFill>
                <a:latin typeface="Arial" pitchFamily="34" charset="0"/>
                <a:cs typeface="Arial" pitchFamily="34" charset="0"/>
              </a:rPr>
              <a:t>, que es el costo total de suministro de energía en </a:t>
            </a:r>
            <a:r>
              <a:rPr lang="es-ES" sz="1200" dirty="0" err="1" smtClean="0">
                <a:solidFill>
                  <a:schemeClr val="tx1"/>
                </a:solidFill>
                <a:latin typeface="Arial" pitchFamily="34" charset="0"/>
                <a:cs typeface="Arial" pitchFamily="34" charset="0"/>
              </a:rPr>
              <a:t>kwh</a:t>
            </a:r>
            <a:r>
              <a:rPr lang="es-ES" sz="1200" dirty="0" smtClean="0">
                <a:solidFill>
                  <a:schemeClr val="tx1"/>
                </a:solidFill>
                <a:latin typeface="Arial" pitchFamily="34" charset="0"/>
                <a:cs typeface="Arial" pitchFamily="34" charset="0"/>
              </a:rPr>
              <a:t> (kilowatts-hora)  a las cuatro ciudades, desde las tres plantas generadoras.</a:t>
            </a:r>
          </a:p>
          <a:p>
            <a:pPr algn="just"/>
            <a:endParaRPr lang="es-MX" sz="1200" dirty="0">
              <a:solidFill>
                <a:schemeClr val="tx1"/>
              </a:solidFill>
              <a:latin typeface="Arial" pitchFamily="34" charset="0"/>
              <a:cs typeface="Arial" pitchFamily="34" charset="0"/>
            </a:endParaRPr>
          </a:p>
        </p:txBody>
      </p:sp>
      <p:sp>
        <p:nvSpPr>
          <p:cNvPr id="12" name="11 Rectángulo"/>
          <p:cNvSpPr/>
          <p:nvPr/>
        </p:nvSpPr>
        <p:spPr>
          <a:xfrm>
            <a:off x="5143504" y="2500306"/>
            <a:ext cx="3000396" cy="2857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s-ES" sz="1200" b="1" dirty="0" smtClean="0">
                <a:solidFill>
                  <a:schemeClr val="tx1"/>
                </a:solidFill>
                <a:latin typeface="Arial" pitchFamily="34" charset="0"/>
                <a:cs typeface="Arial" pitchFamily="34" charset="0"/>
              </a:rPr>
              <a:t> </a:t>
            </a:r>
            <a:r>
              <a:rPr lang="es-ES" sz="1200" b="1" dirty="0" smtClean="0">
                <a:solidFill>
                  <a:schemeClr val="accent6">
                    <a:lumMod val="75000"/>
                  </a:schemeClr>
                </a:solidFill>
                <a:latin typeface="Arial" pitchFamily="34" charset="0"/>
                <a:cs typeface="Arial" pitchFamily="34" charset="0"/>
              </a:rPr>
              <a:t>x</a:t>
            </a:r>
            <a:r>
              <a:rPr lang="es-ES" sz="1200" b="1" baseline="-25000" dirty="0" smtClean="0">
                <a:solidFill>
                  <a:schemeClr val="accent6">
                    <a:lumMod val="75000"/>
                  </a:schemeClr>
                </a:solidFill>
                <a:latin typeface="Arial" pitchFamily="34" charset="0"/>
                <a:cs typeface="Arial" pitchFamily="34" charset="0"/>
              </a:rPr>
              <a:t>12</a:t>
            </a:r>
            <a:r>
              <a:rPr lang="es-ES" sz="1200" b="1" dirty="0" smtClean="0">
                <a:solidFill>
                  <a:schemeClr val="accent6">
                    <a:lumMod val="75000"/>
                  </a:schemeClr>
                </a:solidFill>
                <a:latin typeface="Arial" pitchFamily="34" charset="0"/>
                <a:cs typeface="Arial" pitchFamily="34" charset="0"/>
              </a:rPr>
              <a:t> = </a:t>
            </a:r>
            <a:r>
              <a:rPr lang="es-ES" sz="1200" b="1" dirty="0" smtClean="0">
                <a:solidFill>
                  <a:schemeClr val="accent6">
                    <a:lumMod val="75000"/>
                  </a:schemeClr>
                </a:solidFill>
                <a:latin typeface="Arial" pitchFamily="34" charset="0"/>
                <a:cs typeface="Arial" pitchFamily="34" charset="0"/>
              </a:rPr>
              <a:t>10  </a:t>
            </a:r>
            <a:r>
              <a:rPr lang="es-ES" sz="1200" dirty="0" smtClean="0">
                <a:solidFill>
                  <a:schemeClr val="tx1"/>
                </a:solidFill>
                <a:latin typeface="Arial" pitchFamily="34" charset="0"/>
                <a:cs typeface="Arial" pitchFamily="34" charset="0"/>
              </a:rPr>
              <a:t>(10 millones de </a:t>
            </a:r>
            <a:r>
              <a:rPr lang="es-ES" sz="1200" dirty="0" err="1" smtClean="0">
                <a:solidFill>
                  <a:schemeClr val="tx1"/>
                </a:solidFill>
                <a:latin typeface="Arial" pitchFamily="34" charset="0"/>
                <a:cs typeface="Arial" pitchFamily="34" charset="0"/>
              </a:rPr>
              <a:t>kwh</a:t>
            </a:r>
            <a:r>
              <a:rPr lang="es-ES" sz="1200" dirty="0" smtClean="0">
                <a:solidFill>
                  <a:schemeClr val="tx1"/>
                </a:solidFill>
                <a:latin typeface="Arial" pitchFamily="34" charset="0"/>
                <a:cs typeface="Arial" pitchFamily="34" charset="0"/>
              </a:rPr>
              <a:t> </a:t>
            </a:r>
            <a:r>
              <a:rPr lang="es-ES" sz="1200" dirty="0" smtClean="0">
                <a:solidFill>
                  <a:schemeClr val="tx1"/>
                </a:solidFill>
                <a:latin typeface="Arial" pitchFamily="34" charset="0"/>
                <a:cs typeface="Arial" pitchFamily="34" charset="0"/>
              </a:rPr>
              <a:t>de la planta 1 a la ciudad 2)                             </a:t>
            </a:r>
            <a:endParaRPr lang="es-ES" sz="1200" dirty="0" smtClean="0">
              <a:solidFill>
                <a:schemeClr val="tx1"/>
              </a:solidFill>
              <a:latin typeface="Arial" pitchFamily="34" charset="0"/>
              <a:cs typeface="Arial" pitchFamily="34" charset="0"/>
            </a:endParaRPr>
          </a:p>
          <a:p>
            <a:pPr>
              <a:buNone/>
            </a:pPr>
            <a:r>
              <a:rPr lang="es-ES" sz="1200" b="1" dirty="0" smtClean="0">
                <a:solidFill>
                  <a:schemeClr val="accent6">
                    <a:lumMod val="75000"/>
                  </a:schemeClr>
                </a:solidFill>
                <a:latin typeface="Arial" pitchFamily="34" charset="0"/>
                <a:cs typeface="Arial" pitchFamily="34" charset="0"/>
              </a:rPr>
              <a:t>x</a:t>
            </a:r>
            <a:r>
              <a:rPr lang="es-ES" sz="1200" b="1" baseline="-25000" dirty="0" smtClean="0">
                <a:solidFill>
                  <a:schemeClr val="accent6">
                    <a:lumMod val="75000"/>
                  </a:schemeClr>
                </a:solidFill>
                <a:latin typeface="Arial" pitchFamily="34" charset="0"/>
                <a:cs typeface="Arial" pitchFamily="34" charset="0"/>
              </a:rPr>
              <a:t>13</a:t>
            </a:r>
            <a:r>
              <a:rPr lang="es-ES" sz="1200" b="1" dirty="0" smtClean="0">
                <a:solidFill>
                  <a:schemeClr val="accent6">
                    <a:lumMod val="75000"/>
                  </a:schemeClr>
                </a:solidFill>
                <a:latin typeface="Arial" pitchFamily="34" charset="0"/>
                <a:cs typeface="Arial" pitchFamily="34" charset="0"/>
              </a:rPr>
              <a:t> </a:t>
            </a:r>
            <a:r>
              <a:rPr lang="es-ES" sz="1200" b="1" dirty="0" smtClean="0">
                <a:solidFill>
                  <a:schemeClr val="accent6">
                    <a:lumMod val="75000"/>
                  </a:schemeClr>
                </a:solidFill>
                <a:latin typeface="Arial" pitchFamily="34" charset="0"/>
                <a:cs typeface="Arial" pitchFamily="34" charset="0"/>
              </a:rPr>
              <a:t>= 25 </a:t>
            </a:r>
            <a:r>
              <a:rPr lang="es-ES" sz="1200" dirty="0" smtClean="0">
                <a:solidFill>
                  <a:schemeClr val="tx1"/>
                </a:solidFill>
                <a:latin typeface="Arial" pitchFamily="34" charset="0"/>
                <a:cs typeface="Arial" pitchFamily="34" charset="0"/>
              </a:rPr>
              <a:t>(25 millones de </a:t>
            </a:r>
            <a:r>
              <a:rPr lang="es-ES" sz="1200" dirty="0" err="1" smtClean="0">
                <a:solidFill>
                  <a:schemeClr val="tx1"/>
                </a:solidFill>
                <a:latin typeface="Arial" pitchFamily="34" charset="0"/>
                <a:cs typeface="Arial" pitchFamily="34" charset="0"/>
              </a:rPr>
              <a:t>kwh</a:t>
            </a:r>
            <a:r>
              <a:rPr lang="es-ES" sz="1200" dirty="0" smtClean="0">
                <a:solidFill>
                  <a:schemeClr val="tx1"/>
                </a:solidFill>
                <a:latin typeface="Arial" pitchFamily="34" charset="0"/>
                <a:cs typeface="Arial" pitchFamily="34" charset="0"/>
              </a:rPr>
              <a:t> de la planta 1 a la ciudad 3)</a:t>
            </a:r>
            <a:endParaRPr lang="es-ES" sz="1200" dirty="0" smtClean="0">
              <a:solidFill>
                <a:schemeClr val="tx1"/>
              </a:solidFill>
              <a:latin typeface="Arial" pitchFamily="34" charset="0"/>
              <a:cs typeface="Arial" pitchFamily="34" charset="0"/>
            </a:endParaRPr>
          </a:p>
          <a:p>
            <a:pPr>
              <a:buNone/>
            </a:pPr>
            <a:r>
              <a:rPr lang="es-ES" sz="1200" b="1" dirty="0" smtClean="0">
                <a:solidFill>
                  <a:schemeClr val="accent6">
                    <a:lumMod val="75000"/>
                  </a:schemeClr>
                </a:solidFill>
                <a:latin typeface="Arial" pitchFamily="34" charset="0"/>
                <a:cs typeface="Arial" pitchFamily="34" charset="0"/>
              </a:rPr>
              <a:t>x</a:t>
            </a:r>
            <a:r>
              <a:rPr lang="es-ES" sz="1200" b="1" baseline="-25000" dirty="0" smtClean="0">
                <a:solidFill>
                  <a:schemeClr val="accent6">
                    <a:lumMod val="75000"/>
                  </a:schemeClr>
                </a:solidFill>
                <a:latin typeface="Arial" pitchFamily="34" charset="0"/>
                <a:cs typeface="Arial" pitchFamily="34" charset="0"/>
              </a:rPr>
              <a:t>21</a:t>
            </a:r>
            <a:r>
              <a:rPr lang="es-ES" sz="1200" b="1" dirty="0" smtClean="0">
                <a:solidFill>
                  <a:schemeClr val="accent6">
                    <a:lumMod val="75000"/>
                  </a:schemeClr>
                </a:solidFill>
                <a:latin typeface="Arial" pitchFamily="34" charset="0"/>
                <a:cs typeface="Arial" pitchFamily="34" charset="0"/>
              </a:rPr>
              <a:t> = </a:t>
            </a:r>
            <a:r>
              <a:rPr lang="es-ES" sz="1200" b="1" dirty="0" smtClean="0">
                <a:solidFill>
                  <a:schemeClr val="accent6">
                    <a:lumMod val="75000"/>
                  </a:schemeClr>
                </a:solidFill>
                <a:latin typeface="Arial" pitchFamily="34" charset="0"/>
                <a:cs typeface="Arial" pitchFamily="34" charset="0"/>
              </a:rPr>
              <a:t>45</a:t>
            </a:r>
            <a:r>
              <a:rPr lang="es-ES" sz="1200" b="1" dirty="0" smtClean="0">
                <a:solidFill>
                  <a:schemeClr val="accent6">
                    <a:lumMod val="75000"/>
                  </a:schemeClr>
                </a:solidFill>
                <a:latin typeface="Arial" pitchFamily="34" charset="0"/>
                <a:cs typeface="Arial" pitchFamily="34" charset="0"/>
              </a:rPr>
              <a:t> </a:t>
            </a:r>
            <a:r>
              <a:rPr lang="es-ES" sz="1200" dirty="0" smtClean="0">
                <a:solidFill>
                  <a:schemeClr val="tx1"/>
                </a:solidFill>
                <a:latin typeface="Arial" pitchFamily="34" charset="0"/>
                <a:cs typeface="Arial" pitchFamily="34" charset="0"/>
              </a:rPr>
              <a:t>(45 millones </a:t>
            </a:r>
            <a:r>
              <a:rPr lang="es-ES" sz="1200" dirty="0" smtClean="0">
                <a:solidFill>
                  <a:schemeClr val="tx1"/>
                </a:solidFill>
                <a:latin typeface="Arial" pitchFamily="34" charset="0"/>
                <a:cs typeface="Arial" pitchFamily="34" charset="0"/>
              </a:rPr>
              <a:t>de </a:t>
            </a:r>
            <a:r>
              <a:rPr lang="es-ES" sz="1200" dirty="0" err="1" smtClean="0">
                <a:solidFill>
                  <a:schemeClr val="tx1"/>
                </a:solidFill>
                <a:latin typeface="Arial" pitchFamily="34" charset="0"/>
                <a:cs typeface="Arial" pitchFamily="34" charset="0"/>
              </a:rPr>
              <a:t>kwh</a:t>
            </a:r>
            <a:r>
              <a:rPr lang="es-ES" sz="1200" dirty="0" smtClean="0">
                <a:solidFill>
                  <a:schemeClr val="tx1"/>
                </a:solidFill>
                <a:latin typeface="Arial" pitchFamily="34" charset="0"/>
                <a:cs typeface="Arial" pitchFamily="34" charset="0"/>
              </a:rPr>
              <a:t> de la </a:t>
            </a:r>
            <a:r>
              <a:rPr lang="es-ES" sz="1200" dirty="0" smtClean="0">
                <a:solidFill>
                  <a:schemeClr val="tx1"/>
                </a:solidFill>
                <a:latin typeface="Arial" pitchFamily="34" charset="0"/>
                <a:cs typeface="Arial" pitchFamily="34" charset="0"/>
              </a:rPr>
              <a:t>planta 2 a la ciudad 1) </a:t>
            </a:r>
            <a:endParaRPr lang="es-ES" sz="1200" dirty="0" smtClean="0">
              <a:solidFill>
                <a:schemeClr val="tx1"/>
              </a:solidFill>
              <a:latin typeface="Arial" pitchFamily="34" charset="0"/>
              <a:cs typeface="Arial" pitchFamily="34" charset="0"/>
            </a:endParaRPr>
          </a:p>
          <a:p>
            <a:pPr>
              <a:buNone/>
            </a:pPr>
            <a:r>
              <a:rPr lang="es-ES" sz="1200" b="1" dirty="0" smtClean="0">
                <a:solidFill>
                  <a:schemeClr val="accent6">
                    <a:lumMod val="75000"/>
                  </a:schemeClr>
                </a:solidFill>
                <a:latin typeface="Arial" pitchFamily="34" charset="0"/>
                <a:cs typeface="Arial" pitchFamily="34" charset="0"/>
              </a:rPr>
              <a:t>x</a:t>
            </a:r>
            <a:r>
              <a:rPr lang="es-ES" sz="1200" b="1" baseline="-25000" dirty="0" smtClean="0">
                <a:solidFill>
                  <a:schemeClr val="accent6">
                    <a:lumMod val="75000"/>
                  </a:schemeClr>
                </a:solidFill>
                <a:latin typeface="Arial" pitchFamily="34" charset="0"/>
                <a:cs typeface="Arial" pitchFamily="34" charset="0"/>
              </a:rPr>
              <a:t>23</a:t>
            </a:r>
            <a:r>
              <a:rPr lang="es-ES" sz="1200" b="1" dirty="0" smtClean="0">
                <a:solidFill>
                  <a:schemeClr val="accent6">
                    <a:lumMod val="75000"/>
                  </a:schemeClr>
                </a:solidFill>
                <a:latin typeface="Arial" pitchFamily="34" charset="0"/>
                <a:cs typeface="Arial" pitchFamily="34" charset="0"/>
              </a:rPr>
              <a:t> = </a:t>
            </a:r>
            <a:r>
              <a:rPr lang="es-ES" sz="1200" b="1" dirty="0" smtClean="0">
                <a:solidFill>
                  <a:schemeClr val="accent6">
                    <a:lumMod val="75000"/>
                  </a:schemeClr>
                </a:solidFill>
                <a:latin typeface="Arial" pitchFamily="34" charset="0"/>
                <a:cs typeface="Arial" pitchFamily="34" charset="0"/>
              </a:rPr>
              <a:t>5</a:t>
            </a:r>
            <a:r>
              <a:rPr lang="es-MX" sz="1200" b="1" dirty="0" smtClean="0">
                <a:solidFill>
                  <a:schemeClr val="accent6">
                    <a:lumMod val="75000"/>
                  </a:schemeClr>
                </a:solidFill>
                <a:latin typeface="Arial" pitchFamily="34" charset="0"/>
                <a:cs typeface="Arial" pitchFamily="34" charset="0"/>
              </a:rPr>
              <a:t> </a:t>
            </a:r>
            <a:r>
              <a:rPr lang="es-MX" sz="1200" dirty="0" smtClean="0">
                <a:solidFill>
                  <a:schemeClr val="tx1"/>
                </a:solidFill>
                <a:latin typeface="Arial" pitchFamily="34" charset="0"/>
                <a:cs typeface="Arial" pitchFamily="34" charset="0"/>
              </a:rPr>
              <a:t>(5 </a:t>
            </a:r>
            <a:r>
              <a:rPr lang="es-ES" sz="1200" dirty="0" smtClean="0">
                <a:solidFill>
                  <a:schemeClr val="tx1"/>
                </a:solidFill>
                <a:latin typeface="Arial" pitchFamily="34" charset="0"/>
                <a:cs typeface="Arial" pitchFamily="34" charset="0"/>
              </a:rPr>
              <a:t>millones de </a:t>
            </a:r>
            <a:r>
              <a:rPr lang="es-ES" sz="1200" dirty="0" err="1" smtClean="0">
                <a:solidFill>
                  <a:schemeClr val="tx1"/>
                </a:solidFill>
                <a:latin typeface="Arial" pitchFamily="34" charset="0"/>
                <a:cs typeface="Arial" pitchFamily="34" charset="0"/>
              </a:rPr>
              <a:t>kwh</a:t>
            </a:r>
            <a:r>
              <a:rPr lang="es-ES" sz="1200" dirty="0" smtClean="0">
                <a:solidFill>
                  <a:schemeClr val="tx1"/>
                </a:solidFill>
                <a:latin typeface="Arial" pitchFamily="34" charset="0"/>
                <a:cs typeface="Arial" pitchFamily="34" charset="0"/>
              </a:rPr>
              <a:t> de la planta </a:t>
            </a:r>
            <a:r>
              <a:rPr lang="es-ES" sz="1200" dirty="0" smtClean="0">
                <a:solidFill>
                  <a:schemeClr val="tx1"/>
                </a:solidFill>
                <a:latin typeface="Arial" pitchFamily="34" charset="0"/>
                <a:cs typeface="Arial" pitchFamily="34" charset="0"/>
              </a:rPr>
              <a:t>2 a la ciudad 3</a:t>
            </a:r>
            <a:r>
              <a:rPr lang="es-MX" sz="1200" dirty="0" smtClean="0">
                <a:solidFill>
                  <a:schemeClr val="tx1"/>
                </a:solidFill>
                <a:latin typeface="Arial" pitchFamily="34" charset="0"/>
                <a:cs typeface="Arial" pitchFamily="34" charset="0"/>
              </a:rPr>
              <a:t>)</a:t>
            </a:r>
            <a:endParaRPr lang="es-MX" sz="1200" dirty="0" smtClean="0">
              <a:solidFill>
                <a:schemeClr val="tx1"/>
              </a:solidFill>
              <a:latin typeface="Arial" pitchFamily="34" charset="0"/>
              <a:cs typeface="Arial" pitchFamily="34" charset="0"/>
            </a:endParaRPr>
          </a:p>
          <a:p>
            <a:pPr>
              <a:buNone/>
            </a:pPr>
            <a:r>
              <a:rPr lang="es-ES" sz="1200" b="1" dirty="0" smtClean="0">
                <a:solidFill>
                  <a:schemeClr val="accent6">
                    <a:lumMod val="75000"/>
                  </a:schemeClr>
                </a:solidFill>
                <a:latin typeface="Arial" pitchFamily="34" charset="0"/>
                <a:cs typeface="Arial" pitchFamily="34" charset="0"/>
              </a:rPr>
              <a:t>x</a:t>
            </a:r>
            <a:r>
              <a:rPr lang="es-ES" sz="1200" b="1" baseline="-25000" dirty="0" smtClean="0">
                <a:solidFill>
                  <a:schemeClr val="accent6">
                    <a:lumMod val="75000"/>
                  </a:schemeClr>
                </a:solidFill>
                <a:latin typeface="Arial" pitchFamily="34" charset="0"/>
                <a:cs typeface="Arial" pitchFamily="34" charset="0"/>
              </a:rPr>
              <a:t>32</a:t>
            </a:r>
            <a:r>
              <a:rPr lang="es-ES" sz="1200" b="1" dirty="0" smtClean="0">
                <a:solidFill>
                  <a:schemeClr val="accent6">
                    <a:lumMod val="75000"/>
                  </a:schemeClr>
                </a:solidFill>
                <a:latin typeface="Arial" pitchFamily="34" charset="0"/>
                <a:cs typeface="Arial" pitchFamily="34" charset="0"/>
              </a:rPr>
              <a:t> = </a:t>
            </a:r>
            <a:r>
              <a:rPr lang="es-ES" sz="1200" b="1" dirty="0" smtClean="0">
                <a:solidFill>
                  <a:schemeClr val="accent6">
                    <a:lumMod val="75000"/>
                  </a:schemeClr>
                </a:solidFill>
                <a:latin typeface="Arial" pitchFamily="34" charset="0"/>
                <a:cs typeface="Arial" pitchFamily="34" charset="0"/>
              </a:rPr>
              <a:t>10</a:t>
            </a:r>
            <a:r>
              <a:rPr lang="es-MX" sz="1200" b="1" dirty="0" smtClean="0">
                <a:solidFill>
                  <a:schemeClr val="accent6">
                    <a:lumMod val="75000"/>
                  </a:schemeClr>
                </a:solidFill>
                <a:latin typeface="Arial" pitchFamily="34" charset="0"/>
                <a:cs typeface="Arial" pitchFamily="34" charset="0"/>
              </a:rPr>
              <a:t> </a:t>
            </a:r>
            <a:r>
              <a:rPr lang="es-MX" sz="1200" dirty="0" smtClean="0">
                <a:solidFill>
                  <a:schemeClr val="tx1"/>
                </a:solidFill>
                <a:latin typeface="Arial" pitchFamily="34" charset="0"/>
                <a:cs typeface="Arial" pitchFamily="34" charset="0"/>
              </a:rPr>
              <a:t>(10 </a:t>
            </a:r>
            <a:r>
              <a:rPr lang="es-ES" sz="1200" dirty="0" smtClean="0">
                <a:solidFill>
                  <a:schemeClr val="tx1"/>
                </a:solidFill>
                <a:latin typeface="Arial" pitchFamily="34" charset="0"/>
                <a:cs typeface="Arial" pitchFamily="34" charset="0"/>
              </a:rPr>
              <a:t>millones de </a:t>
            </a:r>
            <a:r>
              <a:rPr lang="es-ES" sz="1200" dirty="0" err="1" smtClean="0">
                <a:solidFill>
                  <a:schemeClr val="tx1"/>
                </a:solidFill>
                <a:latin typeface="Arial" pitchFamily="34" charset="0"/>
                <a:cs typeface="Arial" pitchFamily="34" charset="0"/>
              </a:rPr>
              <a:t>kwh</a:t>
            </a:r>
            <a:r>
              <a:rPr lang="es-ES" sz="1200" dirty="0" smtClean="0">
                <a:solidFill>
                  <a:schemeClr val="tx1"/>
                </a:solidFill>
                <a:latin typeface="Arial" pitchFamily="34" charset="0"/>
                <a:cs typeface="Arial" pitchFamily="34" charset="0"/>
              </a:rPr>
              <a:t> de la planta </a:t>
            </a:r>
            <a:r>
              <a:rPr lang="es-ES" sz="1200" dirty="0" smtClean="0">
                <a:solidFill>
                  <a:schemeClr val="tx1"/>
                </a:solidFill>
                <a:latin typeface="Arial" pitchFamily="34" charset="0"/>
                <a:cs typeface="Arial" pitchFamily="34" charset="0"/>
              </a:rPr>
              <a:t>3 a la ciudad 2</a:t>
            </a:r>
            <a:r>
              <a:rPr lang="es-MX" sz="1200" dirty="0" smtClean="0">
                <a:solidFill>
                  <a:schemeClr val="tx1"/>
                </a:solidFill>
                <a:latin typeface="Arial" pitchFamily="34" charset="0"/>
                <a:cs typeface="Arial" pitchFamily="34" charset="0"/>
              </a:rPr>
              <a:t>)</a:t>
            </a:r>
            <a:endParaRPr lang="es-MX" sz="1200" dirty="0" smtClean="0">
              <a:solidFill>
                <a:schemeClr val="tx1"/>
              </a:solidFill>
              <a:latin typeface="Arial" pitchFamily="34" charset="0"/>
              <a:cs typeface="Arial" pitchFamily="34" charset="0"/>
            </a:endParaRPr>
          </a:p>
          <a:p>
            <a:pPr>
              <a:buNone/>
            </a:pPr>
            <a:r>
              <a:rPr lang="es-ES" sz="1200" b="1" dirty="0" smtClean="0">
                <a:solidFill>
                  <a:schemeClr val="accent6">
                    <a:lumMod val="75000"/>
                  </a:schemeClr>
                </a:solidFill>
                <a:latin typeface="Arial" pitchFamily="34" charset="0"/>
                <a:cs typeface="Arial" pitchFamily="34" charset="0"/>
              </a:rPr>
              <a:t>x</a:t>
            </a:r>
            <a:r>
              <a:rPr lang="es-ES" sz="1200" b="1" baseline="-25000" dirty="0" smtClean="0">
                <a:solidFill>
                  <a:schemeClr val="accent6">
                    <a:lumMod val="75000"/>
                  </a:schemeClr>
                </a:solidFill>
                <a:latin typeface="Arial" pitchFamily="34" charset="0"/>
                <a:cs typeface="Arial" pitchFamily="34" charset="0"/>
              </a:rPr>
              <a:t>34</a:t>
            </a:r>
            <a:r>
              <a:rPr lang="es-ES" sz="1200" b="1" dirty="0" smtClean="0">
                <a:solidFill>
                  <a:schemeClr val="accent6">
                    <a:lumMod val="75000"/>
                  </a:schemeClr>
                </a:solidFill>
                <a:latin typeface="Arial" pitchFamily="34" charset="0"/>
                <a:cs typeface="Arial" pitchFamily="34" charset="0"/>
              </a:rPr>
              <a:t> = </a:t>
            </a:r>
            <a:r>
              <a:rPr lang="es-ES" sz="1200" b="1" dirty="0" smtClean="0">
                <a:solidFill>
                  <a:schemeClr val="accent6">
                    <a:lumMod val="75000"/>
                  </a:schemeClr>
                </a:solidFill>
                <a:latin typeface="Arial" pitchFamily="34" charset="0"/>
                <a:cs typeface="Arial" pitchFamily="34" charset="0"/>
              </a:rPr>
              <a:t>30 </a:t>
            </a:r>
            <a:r>
              <a:rPr lang="es-ES" sz="1200" dirty="0" smtClean="0">
                <a:solidFill>
                  <a:schemeClr val="tx1"/>
                </a:solidFill>
                <a:latin typeface="Arial" pitchFamily="34" charset="0"/>
                <a:cs typeface="Arial" pitchFamily="34" charset="0"/>
              </a:rPr>
              <a:t>(30 </a:t>
            </a:r>
            <a:r>
              <a:rPr lang="es-ES" sz="1200" dirty="0" smtClean="0">
                <a:solidFill>
                  <a:schemeClr val="tx1"/>
                </a:solidFill>
                <a:latin typeface="Arial" pitchFamily="34" charset="0"/>
                <a:cs typeface="Arial" pitchFamily="34" charset="0"/>
              </a:rPr>
              <a:t>millones de </a:t>
            </a:r>
            <a:r>
              <a:rPr lang="es-ES" sz="1200" dirty="0" err="1" smtClean="0">
                <a:solidFill>
                  <a:schemeClr val="tx1"/>
                </a:solidFill>
                <a:latin typeface="Arial" pitchFamily="34" charset="0"/>
                <a:cs typeface="Arial" pitchFamily="34" charset="0"/>
              </a:rPr>
              <a:t>kwh</a:t>
            </a:r>
            <a:r>
              <a:rPr lang="es-ES" sz="1200" dirty="0" smtClean="0">
                <a:solidFill>
                  <a:schemeClr val="tx1"/>
                </a:solidFill>
                <a:latin typeface="Arial" pitchFamily="34" charset="0"/>
                <a:cs typeface="Arial" pitchFamily="34" charset="0"/>
              </a:rPr>
              <a:t> de la </a:t>
            </a:r>
            <a:r>
              <a:rPr lang="es-ES" sz="1200" dirty="0" smtClean="0">
                <a:solidFill>
                  <a:schemeClr val="tx1"/>
                </a:solidFill>
                <a:latin typeface="Arial" pitchFamily="34" charset="0"/>
                <a:cs typeface="Arial" pitchFamily="34" charset="0"/>
              </a:rPr>
              <a:t>planta 3 a la ciudad 4).</a:t>
            </a:r>
          </a:p>
          <a:p>
            <a:pPr algn="ctr">
              <a:buNone/>
            </a:pPr>
            <a:endParaRPr lang="es-ES" sz="1200" dirty="0" smtClean="0">
              <a:solidFill>
                <a:schemeClr val="tx1"/>
              </a:solidFill>
              <a:latin typeface="Arial" pitchFamily="34" charset="0"/>
              <a:cs typeface="Arial" pitchFamily="34" charset="0"/>
            </a:endParaRPr>
          </a:p>
          <a:p>
            <a:pPr algn="ctr">
              <a:buNone/>
            </a:pPr>
            <a:endParaRPr lang="es-ES" sz="1200" dirty="0" smtClean="0">
              <a:solidFill>
                <a:schemeClr val="tx1"/>
              </a:solidFill>
              <a:latin typeface="Arial" pitchFamily="34" charset="0"/>
              <a:cs typeface="Arial" pitchFamily="34" charset="0"/>
            </a:endParaRPr>
          </a:p>
          <a:p>
            <a:pPr algn="ctr">
              <a:buNone/>
            </a:pPr>
            <a:endParaRPr lang="es-MX" sz="1200" dirty="0" smtClean="0">
              <a:solidFill>
                <a:schemeClr val="tx1"/>
              </a:solidFill>
              <a:latin typeface="Arial" pitchFamily="34" charset="0"/>
              <a:cs typeface="Arial" pitchFamily="34" charset="0"/>
            </a:endParaRPr>
          </a:p>
          <a:p>
            <a:pPr algn="just"/>
            <a:endParaRPr lang="es-MX" sz="1200" dirty="0">
              <a:solidFill>
                <a:schemeClr val="tx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48" name="47 Título"/>
          <p:cNvSpPr>
            <a:spLocks noGrp="1"/>
          </p:cNvSpPr>
          <p:nvPr>
            <p:ph type="title"/>
          </p:nvPr>
        </p:nvSpPr>
        <p:spPr>
          <a:xfrm>
            <a:off x="457200" y="274638"/>
            <a:ext cx="8229600" cy="1011222"/>
          </a:xfrm>
        </p:spPr>
        <p:txBody>
          <a:bodyPr>
            <a:normAutofit/>
          </a:bodyPr>
          <a:lstStyle/>
          <a:p>
            <a:r>
              <a:rPr lang="es-ES" sz="3600" dirty="0" smtClean="0"/>
              <a:t>Resultados</a:t>
            </a:r>
            <a:endParaRPr lang="es-MX" sz="3600" dirty="0"/>
          </a:p>
        </p:txBody>
      </p:sp>
      <p:sp>
        <p:nvSpPr>
          <p:cNvPr id="9" name="8 Marcador de contenido"/>
          <p:cNvSpPr>
            <a:spLocks noGrp="1"/>
          </p:cNvSpPr>
          <p:nvPr>
            <p:ph idx="1"/>
          </p:nvPr>
        </p:nvSpPr>
        <p:spPr>
          <a:xfrm>
            <a:off x="428596" y="1428736"/>
            <a:ext cx="8229600" cy="4000528"/>
          </a:xfrm>
        </p:spPr>
        <p:txBody>
          <a:bodyPr/>
          <a:lstStyle/>
          <a:p>
            <a:pPr>
              <a:buNone/>
            </a:pPr>
            <a:r>
              <a:rPr lang="es-ES" sz="1800" dirty="0" smtClean="0">
                <a:latin typeface="Arial" pitchFamily="34" charset="0"/>
                <a:cs typeface="Arial" pitchFamily="34" charset="0"/>
              </a:rPr>
              <a:t>Valor de la función objetivo: 1,020 </a:t>
            </a:r>
            <a:r>
              <a:rPr lang="es-ES" sz="1800" dirty="0" smtClean="0">
                <a:latin typeface="Arial" pitchFamily="34" charset="0"/>
                <a:cs typeface="Arial" pitchFamily="34" charset="0"/>
              </a:rPr>
              <a:t>dólares</a:t>
            </a:r>
          </a:p>
          <a:p>
            <a:pPr>
              <a:buNone/>
            </a:pPr>
            <a:r>
              <a:rPr lang="es-ES" sz="1800" dirty="0" smtClean="0">
                <a:solidFill>
                  <a:srgbClr val="0070C0"/>
                </a:solidFill>
                <a:latin typeface="Arial" pitchFamily="34" charset="0"/>
                <a:cs typeface="Arial" pitchFamily="34" charset="0"/>
              </a:rPr>
              <a:t>Cumplimiento de las restricciones.</a:t>
            </a:r>
            <a:endParaRPr lang="es-ES" sz="1800" dirty="0" smtClean="0">
              <a:solidFill>
                <a:srgbClr val="0070C0"/>
              </a:solidFill>
              <a:latin typeface="Arial" pitchFamily="34" charset="0"/>
              <a:cs typeface="Arial" pitchFamily="34" charset="0"/>
            </a:endParaRPr>
          </a:p>
          <a:p>
            <a:pPr>
              <a:buNone/>
            </a:pPr>
            <a:endParaRPr lang="es-MX" sz="1600" dirty="0" smtClean="0"/>
          </a:p>
          <a:p>
            <a:pPr>
              <a:buNone/>
            </a:pPr>
            <a:endParaRPr lang="es-ES" sz="1600" i="1" dirty="0" smtClean="0"/>
          </a:p>
          <a:p>
            <a:pPr>
              <a:buNone/>
            </a:pPr>
            <a:endParaRPr lang="es-ES" sz="1600" i="1" dirty="0" smtClean="0"/>
          </a:p>
          <a:p>
            <a:pPr>
              <a:buNone/>
            </a:pPr>
            <a:endParaRPr lang="es-MX" sz="1600" i="1" dirty="0" smtClean="0"/>
          </a:p>
          <a:p>
            <a:pPr>
              <a:buNone/>
            </a:pPr>
            <a:endParaRPr lang="es-MX" sz="1600" dirty="0" smtClean="0">
              <a:latin typeface="Arial" pitchFamily="34" charset="0"/>
              <a:cs typeface="Arial" pitchFamily="34" charset="0"/>
            </a:endParaRPr>
          </a:p>
          <a:p>
            <a:pPr>
              <a:buNone/>
            </a:pPr>
            <a:endParaRPr lang="es-MX"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10" name="9 Rectángulo"/>
          <p:cNvSpPr/>
          <p:nvPr/>
        </p:nvSpPr>
        <p:spPr>
          <a:xfrm>
            <a:off x="2857488" y="1928802"/>
            <a:ext cx="4929222" cy="1500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s-ES" dirty="0" smtClean="0">
                <a:solidFill>
                  <a:srgbClr val="00B050"/>
                </a:solidFill>
                <a:latin typeface="Arial" pitchFamily="34" charset="0"/>
                <a:cs typeface="Arial" pitchFamily="34" charset="0"/>
              </a:rPr>
              <a:t>x</a:t>
            </a:r>
            <a:r>
              <a:rPr lang="es-ES" baseline="-25000" dirty="0" smtClean="0">
                <a:solidFill>
                  <a:srgbClr val="00B050"/>
                </a:solidFill>
                <a:latin typeface="Arial" pitchFamily="34" charset="0"/>
                <a:cs typeface="Arial" pitchFamily="34" charset="0"/>
              </a:rPr>
              <a:t>11</a:t>
            </a:r>
            <a:r>
              <a:rPr lang="es-ES" dirty="0" smtClean="0">
                <a:solidFill>
                  <a:srgbClr val="00B050"/>
                </a:solidFill>
                <a:latin typeface="Arial" pitchFamily="34" charset="0"/>
                <a:cs typeface="Arial" pitchFamily="34" charset="0"/>
              </a:rPr>
              <a:t> + x</a:t>
            </a:r>
            <a:r>
              <a:rPr lang="es-ES" baseline="-25000" dirty="0" smtClean="0">
                <a:solidFill>
                  <a:srgbClr val="00B050"/>
                </a:solidFill>
                <a:latin typeface="Arial" pitchFamily="34" charset="0"/>
                <a:cs typeface="Arial" pitchFamily="34" charset="0"/>
              </a:rPr>
              <a:t>12</a:t>
            </a:r>
            <a:r>
              <a:rPr lang="es-ES" dirty="0" smtClean="0">
                <a:solidFill>
                  <a:srgbClr val="00B050"/>
                </a:solidFill>
                <a:latin typeface="Arial" pitchFamily="34" charset="0"/>
                <a:cs typeface="Arial" pitchFamily="34" charset="0"/>
              </a:rPr>
              <a:t> + x</a:t>
            </a:r>
            <a:r>
              <a:rPr lang="es-ES" baseline="-25000" dirty="0" smtClean="0">
                <a:solidFill>
                  <a:srgbClr val="00B050"/>
                </a:solidFill>
                <a:latin typeface="Arial" pitchFamily="34" charset="0"/>
                <a:cs typeface="Arial" pitchFamily="34" charset="0"/>
              </a:rPr>
              <a:t>13</a:t>
            </a:r>
            <a:r>
              <a:rPr lang="es-ES" dirty="0" smtClean="0">
                <a:solidFill>
                  <a:srgbClr val="00B050"/>
                </a:solidFill>
                <a:latin typeface="Arial" pitchFamily="34" charset="0"/>
                <a:cs typeface="Arial" pitchFamily="34" charset="0"/>
              </a:rPr>
              <a:t> + x</a:t>
            </a:r>
            <a:r>
              <a:rPr lang="es-ES" baseline="-25000" dirty="0" smtClean="0">
                <a:solidFill>
                  <a:srgbClr val="00B050"/>
                </a:solidFill>
                <a:latin typeface="Arial" pitchFamily="34" charset="0"/>
                <a:cs typeface="Arial" pitchFamily="34" charset="0"/>
              </a:rPr>
              <a:t>14</a:t>
            </a:r>
            <a:r>
              <a:rPr lang="es-ES" dirty="0" smtClean="0">
                <a:solidFill>
                  <a:srgbClr val="00B050"/>
                </a:solidFill>
                <a:latin typeface="Arial" pitchFamily="34" charset="0"/>
                <a:cs typeface="Arial" pitchFamily="34" charset="0"/>
              </a:rPr>
              <a:t> ≤ 35  (</a:t>
            </a: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12</a:t>
            </a:r>
            <a:r>
              <a:rPr lang="es-ES" dirty="0" smtClean="0">
                <a:solidFill>
                  <a:schemeClr val="tx1"/>
                </a:solidFill>
                <a:latin typeface="Arial" pitchFamily="34" charset="0"/>
                <a:cs typeface="Arial" pitchFamily="34" charset="0"/>
              </a:rPr>
              <a:t> = 10 + x</a:t>
            </a:r>
            <a:r>
              <a:rPr lang="es-ES" baseline="-25000" dirty="0" smtClean="0">
                <a:solidFill>
                  <a:schemeClr val="tx1"/>
                </a:solidFill>
                <a:latin typeface="Arial" pitchFamily="34" charset="0"/>
                <a:cs typeface="Arial" pitchFamily="34" charset="0"/>
              </a:rPr>
              <a:t>13</a:t>
            </a:r>
            <a:r>
              <a:rPr lang="es-ES" dirty="0" smtClean="0">
                <a:solidFill>
                  <a:schemeClr val="tx1"/>
                </a:solidFill>
                <a:latin typeface="Arial" pitchFamily="34" charset="0"/>
                <a:cs typeface="Arial" pitchFamily="34" charset="0"/>
              </a:rPr>
              <a:t> =25</a:t>
            </a:r>
            <a:r>
              <a:rPr lang="es-ES" dirty="0" smtClean="0">
                <a:solidFill>
                  <a:srgbClr val="00B050"/>
                </a:solidFill>
                <a:latin typeface="Arial" pitchFamily="34" charset="0"/>
                <a:cs typeface="Arial" pitchFamily="34" charset="0"/>
              </a:rPr>
              <a:t>)</a:t>
            </a:r>
            <a:endParaRPr lang="es-MX" dirty="0" smtClean="0">
              <a:solidFill>
                <a:srgbClr val="00B050"/>
              </a:solidFill>
              <a:latin typeface="Arial" pitchFamily="34" charset="0"/>
              <a:cs typeface="Arial" pitchFamily="34" charset="0"/>
            </a:endParaRPr>
          </a:p>
          <a:p>
            <a:pPr>
              <a:buNone/>
            </a:pPr>
            <a:r>
              <a:rPr lang="es-ES" dirty="0" smtClean="0">
                <a:solidFill>
                  <a:srgbClr val="00B050"/>
                </a:solidFill>
                <a:latin typeface="Arial" pitchFamily="34" charset="0"/>
                <a:cs typeface="Arial" pitchFamily="34" charset="0"/>
              </a:rPr>
              <a:t>X</a:t>
            </a:r>
            <a:r>
              <a:rPr lang="es-ES" baseline="-25000" dirty="0" smtClean="0">
                <a:solidFill>
                  <a:srgbClr val="00B050"/>
                </a:solidFill>
                <a:latin typeface="Arial" pitchFamily="34" charset="0"/>
                <a:cs typeface="Arial" pitchFamily="34" charset="0"/>
              </a:rPr>
              <a:t>21 </a:t>
            </a:r>
            <a:r>
              <a:rPr lang="es-ES" dirty="0" smtClean="0">
                <a:solidFill>
                  <a:srgbClr val="00B050"/>
                </a:solidFill>
                <a:latin typeface="Arial" pitchFamily="34" charset="0"/>
                <a:cs typeface="Arial" pitchFamily="34" charset="0"/>
              </a:rPr>
              <a:t>+ x</a:t>
            </a:r>
            <a:r>
              <a:rPr lang="es-ES" baseline="-25000" dirty="0" smtClean="0">
                <a:solidFill>
                  <a:srgbClr val="00B050"/>
                </a:solidFill>
                <a:latin typeface="Arial" pitchFamily="34" charset="0"/>
                <a:cs typeface="Arial" pitchFamily="34" charset="0"/>
              </a:rPr>
              <a:t>22</a:t>
            </a:r>
            <a:r>
              <a:rPr lang="es-ES" dirty="0" smtClean="0">
                <a:solidFill>
                  <a:srgbClr val="00B050"/>
                </a:solidFill>
                <a:latin typeface="Arial" pitchFamily="34" charset="0"/>
                <a:cs typeface="Arial" pitchFamily="34" charset="0"/>
              </a:rPr>
              <a:t> + x</a:t>
            </a:r>
            <a:r>
              <a:rPr lang="es-ES" baseline="-25000" dirty="0" smtClean="0">
                <a:solidFill>
                  <a:srgbClr val="00B050"/>
                </a:solidFill>
                <a:latin typeface="Arial" pitchFamily="34" charset="0"/>
                <a:cs typeface="Arial" pitchFamily="34" charset="0"/>
              </a:rPr>
              <a:t>23</a:t>
            </a:r>
            <a:r>
              <a:rPr lang="es-ES" dirty="0" smtClean="0">
                <a:solidFill>
                  <a:srgbClr val="00B050"/>
                </a:solidFill>
                <a:latin typeface="Arial" pitchFamily="34" charset="0"/>
                <a:cs typeface="Arial" pitchFamily="34" charset="0"/>
              </a:rPr>
              <a:t> + x</a:t>
            </a:r>
            <a:r>
              <a:rPr lang="es-ES" baseline="-25000" dirty="0" smtClean="0">
                <a:solidFill>
                  <a:srgbClr val="00B050"/>
                </a:solidFill>
                <a:latin typeface="Arial" pitchFamily="34" charset="0"/>
                <a:cs typeface="Arial" pitchFamily="34" charset="0"/>
              </a:rPr>
              <a:t>24</a:t>
            </a:r>
            <a:r>
              <a:rPr lang="es-ES" dirty="0" smtClean="0">
                <a:solidFill>
                  <a:srgbClr val="00B050"/>
                </a:solidFill>
                <a:latin typeface="Arial" pitchFamily="34" charset="0"/>
                <a:cs typeface="Arial" pitchFamily="34" charset="0"/>
              </a:rPr>
              <a:t> ≤ 50  (</a:t>
            </a: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21</a:t>
            </a:r>
            <a:r>
              <a:rPr lang="es-ES" dirty="0" smtClean="0">
                <a:solidFill>
                  <a:schemeClr val="tx1"/>
                </a:solidFill>
                <a:latin typeface="Arial" pitchFamily="34" charset="0"/>
                <a:cs typeface="Arial" pitchFamily="34" charset="0"/>
              </a:rPr>
              <a:t> = 45 + x</a:t>
            </a:r>
            <a:r>
              <a:rPr lang="es-ES" baseline="-25000" dirty="0" smtClean="0">
                <a:solidFill>
                  <a:schemeClr val="tx1"/>
                </a:solidFill>
                <a:latin typeface="Arial" pitchFamily="34" charset="0"/>
                <a:cs typeface="Arial" pitchFamily="34" charset="0"/>
              </a:rPr>
              <a:t>23</a:t>
            </a:r>
            <a:r>
              <a:rPr lang="es-ES" dirty="0" smtClean="0">
                <a:solidFill>
                  <a:schemeClr val="tx1"/>
                </a:solidFill>
                <a:latin typeface="Arial" pitchFamily="34" charset="0"/>
                <a:cs typeface="Arial" pitchFamily="34" charset="0"/>
              </a:rPr>
              <a:t> = 5 </a:t>
            </a:r>
            <a:r>
              <a:rPr lang="es-ES" dirty="0" smtClean="0">
                <a:solidFill>
                  <a:srgbClr val="00B050"/>
                </a:solidFill>
                <a:latin typeface="Arial" pitchFamily="34" charset="0"/>
                <a:cs typeface="Arial" pitchFamily="34" charset="0"/>
              </a:rPr>
              <a:t>)</a:t>
            </a:r>
            <a:endParaRPr lang="es-MX" dirty="0" smtClean="0">
              <a:solidFill>
                <a:srgbClr val="00B050"/>
              </a:solidFill>
              <a:latin typeface="Arial" pitchFamily="34" charset="0"/>
              <a:cs typeface="Arial" pitchFamily="34" charset="0"/>
            </a:endParaRPr>
          </a:p>
          <a:p>
            <a:r>
              <a:rPr lang="es-ES" dirty="0" smtClean="0">
                <a:solidFill>
                  <a:srgbClr val="00B050"/>
                </a:solidFill>
                <a:latin typeface="Arial" pitchFamily="34" charset="0"/>
                <a:cs typeface="Arial" pitchFamily="34" charset="0"/>
              </a:rPr>
              <a:t>X</a:t>
            </a:r>
            <a:r>
              <a:rPr lang="es-ES" baseline="-25000" dirty="0" smtClean="0">
                <a:solidFill>
                  <a:srgbClr val="00B050"/>
                </a:solidFill>
                <a:latin typeface="Arial" pitchFamily="34" charset="0"/>
                <a:cs typeface="Arial" pitchFamily="34" charset="0"/>
              </a:rPr>
              <a:t>31</a:t>
            </a:r>
            <a:r>
              <a:rPr lang="es-ES" dirty="0" smtClean="0">
                <a:solidFill>
                  <a:srgbClr val="00B050"/>
                </a:solidFill>
                <a:latin typeface="Arial" pitchFamily="34" charset="0"/>
                <a:cs typeface="Arial" pitchFamily="34" charset="0"/>
              </a:rPr>
              <a:t> + x</a:t>
            </a:r>
            <a:r>
              <a:rPr lang="es-ES" baseline="-25000" dirty="0" smtClean="0">
                <a:solidFill>
                  <a:srgbClr val="00B050"/>
                </a:solidFill>
                <a:latin typeface="Arial" pitchFamily="34" charset="0"/>
                <a:cs typeface="Arial" pitchFamily="34" charset="0"/>
              </a:rPr>
              <a:t>32</a:t>
            </a:r>
            <a:r>
              <a:rPr lang="es-ES" dirty="0" smtClean="0">
                <a:solidFill>
                  <a:srgbClr val="00B050"/>
                </a:solidFill>
                <a:latin typeface="Arial" pitchFamily="34" charset="0"/>
                <a:cs typeface="Arial" pitchFamily="34" charset="0"/>
              </a:rPr>
              <a:t> + x</a:t>
            </a:r>
            <a:r>
              <a:rPr lang="es-ES" baseline="-25000" dirty="0" smtClean="0">
                <a:solidFill>
                  <a:srgbClr val="00B050"/>
                </a:solidFill>
                <a:latin typeface="Arial" pitchFamily="34" charset="0"/>
                <a:cs typeface="Arial" pitchFamily="34" charset="0"/>
              </a:rPr>
              <a:t>33</a:t>
            </a:r>
            <a:r>
              <a:rPr lang="es-ES" dirty="0" smtClean="0">
                <a:solidFill>
                  <a:srgbClr val="00B050"/>
                </a:solidFill>
                <a:latin typeface="Arial" pitchFamily="34" charset="0"/>
                <a:cs typeface="Arial" pitchFamily="34" charset="0"/>
              </a:rPr>
              <a:t> + x</a:t>
            </a:r>
            <a:r>
              <a:rPr lang="es-ES" baseline="-25000" dirty="0" smtClean="0">
                <a:solidFill>
                  <a:srgbClr val="00B050"/>
                </a:solidFill>
                <a:latin typeface="Arial" pitchFamily="34" charset="0"/>
                <a:cs typeface="Arial" pitchFamily="34" charset="0"/>
              </a:rPr>
              <a:t>34</a:t>
            </a:r>
            <a:r>
              <a:rPr lang="es-ES" dirty="0" smtClean="0">
                <a:solidFill>
                  <a:srgbClr val="00B050"/>
                </a:solidFill>
                <a:latin typeface="Arial" pitchFamily="34" charset="0"/>
                <a:cs typeface="Arial" pitchFamily="34" charset="0"/>
              </a:rPr>
              <a:t> ≤ 40  (</a:t>
            </a: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32</a:t>
            </a:r>
            <a:r>
              <a:rPr lang="es-ES" dirty="0" smtClean="0">
                <a:solidFill>
                  <a:schemeClr val="tx1"/>
                </a:solidFill>
                <a:latin typeface="Arial" pitchFamily="34" charset="0"/>
                <a:cs typeface="Arial" pitchFamily="34" charset="0"/>
              </a:rPr>
              <a:t> = 10 + x</a:t>
            </a:r>
            <a:r>
              <a:rPr lang="es-ES" baseline="-25000" dirty="0" smtClean="0">
                <a:solidFill>
                  <a:schemeClr val="tx1"/>
                </a:solidFill>
                <a:latin typeface="Arial" pitchFamily="34" charset="0"/>
                <a:cs typeface="Arial" pitchFamily="34" charset="0"/>
              </a:rPr>
              <a:t>34</a:t>
            </a:r>
            <a:r>
              <a:rPr lang="es-ES" dirty="0" smtClean="0">
                <a:solidFill>
                  <a:schemeClr val="tx1"/>
                </a:solidFill>
                <a:latin typeface="Arial" pitchFamily="34" charset="0"/>
                <a:cs typeface="Arial" pitchFamily="34" charset="0"/>
              </a:rPr>
              <a:t> = 30</a:t>
            </a:r>
            <a:r>
              <a:rPr lang="es-ES" dirty="0" smtClean="0">
                <a:solidFill>
                  <a:srgbClr val="00B050"/>
                </a:solidFill>
                <a:latin typeface="Arial" pitchFamily="34" charset="0"/>
                <a:cs typeface="Arial" pitchFamily="34" charset="0"/>
              </a:rPr>
              <a:t>)</a:t>
            </a:r>
            <a:endParaRPr lang="es-MX" dirty="0" smtClean="0">
              <a:solidFill>
                <a:srgbClr val="00B050"/>
              </a:solidFill>
              <a:latin typeface="Arial" pitchFamily="34" charset="0"/>
              <a:cs typeface="Arial" pitchFamily="34" charset="0"/>
            </a:endParaRPr>
          </a:p>
        </p:txBody>
      </p:sp>
      <p:sp>
        <p:nvSpPr>
          <p:cNvPr id="12" name="11 Rectángulo"/>
          <p:cNvSpPr/>
          <p:nvPr/>
        </p:nvSpPr>
        <p:spPr>
          <a:xfrm>
            <a:off x="714348" y="2143116"/>
            <a:ext cx="1500198" cy="2071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s-ES" dirty="0" smtClean="0">
                <a:solidFill>
                  <a:schemeClr val="tx1"/>
                </a:solidFill>
                <a:latin typeface="Arial" pitchFamily="34" charset="0"/>
                <a:cs typeface="Arial" pitchFamily="34" charset="0"/>
              </a:rPr>
              <a:t> x</a:t>
            </a:r>
            <a:r>
              <a:rPr lang="es-ES" baseline="-25000" dirty="0" smtClean="0">
                <a:solidFill>
                  <a:schemeClr val="tx1"/>
                </a:solidFill>
                <a:latin typeface="Arial" pitchFamily="34" charset="0"/>
                <a:cs typeface="Arial" pitchFamily="34" charset="0"/>
              </a:rPr>
              <a:t>12</a:t>
            </a:r>
            <a:r>
              <a:rPr lang="es-ES" dirty="0" smtClean="0">
                <a:solidFill>
                  <a:schemeClr val="tx1"/>
                </a:solidFill>
                <a:latin typeface="Arial" pitchFamily="34" charset="0"/>
                <a:cs typeface="Arial" pitchFamily="34" charset="0"/>
              </a:rPr>
              <a:t> = 10, </a:t>
            </a:r>
          </a:p>
          <a:p>
            <a:pPr algn="ctr">
              <a:buNone/>
            </a:pP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13</a:t>
            </a:r>
            <a:r>
              <a:rPr lang="es-ES" dirty="0" smtClean="0">
                <a:solidFill>
                  <a:schemeClr val="tx1"/>
                </a:solidFill>
                <a:latin typeface="Arial" pitchFamily="34" charset="0"/>
                <a:cs typeface="Arial" pitchFamily="34" charset="0"/>
              </a:rPr>
              <a:t> =25, </a:t>
            </a:r>
          </a:p>
          <a:p>
            <a:pPr algn="ctr">
              <a:buNone/>
            </a:pP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21</a:t>
            </a:r>
            <a:r>
              <a:rPr lang="es-ES" dirty="0" smtClean="0">
                <a:solidFill>
                  <a:schemeClr val="tx1"/>
                </a:solidFill>
                <a:latin typeface="Arial" pitchFamily="34" charset="0"/>
                <a:cs typeface="Arial" pitchFamily="34" charset="0"/>
              </a:rPr>
              <a:t> = 45,    </a:t>
            </a:r>
          </a:p>
          <a:p>
            <a:pPr algn="ctr">
              <a:buNone/>
            </a:pP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23</a:t>
            </a:r>
            <a:r>
              <a:rPr lang="es-ES" dirty="0" smtClean="0">
                <a:solidFill>
                  <a:schemeClr val="tx1"/>
                </a:solidFill>
                <a:latin typeface="Arial" pitchFamily="34" charset="0"/>
                <a:cs typeface="Arial" pitchFamily="34" charset="0"/>
              </a:rPr>
              <a:t> = 5</a:t>
            </a:r>
            <a:r>
              <a:rPr lang="es-MX" dirty="0" smtClean="0">
                <a:solidFill>
                  <a:schemeClr val="tx1"/>
                </a:solidFill>
                <a:latin typeface="Arial" pitchFamily="34" charset="0"/>
                <a:cs typeface="Arial" pitchFamily="34" charset="0"/>
              </a:rPr>
              <a:t>, </a:t>
            </a:r>
          </a:p>
          <a:p>
            <a:pPr algn="ctr">
              <a:buNone/>
            </a:pP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32</a:t>
            </a:r>
            <a:r>
              <a:rPr lang="es-ES" dirty="0" smtClean="0">
                <a:solidFill>
                  <a:schemeClr val="tx1"/>
                </a:solidFill>
                <a:latin typeface="Arial" pitchFamily="34" charset="0"/>
                <a:cs typeface="Arial" pitchFamily="34" charset="0"/>
              </a:rPr>
              <a:t> = 10</a:t>
            </a:r>
            <a:r>
              <a:rPr lang="es-MX" dirty="0" smtClean="0">
                <a:solidFill>
                  <a:schemeClr val="tx1"/>
                </a:solidFill>
                <a:latin typeface="Arial" pitchFamily="34" charset="0"/>
                <a:cs typeface="Arial" pitchFamily="34" charset="0"/>
              </a:rPr>
              <a:t>, </a:t>
            </a:r>
          </a:p>
          <a:p>
            <a:pPr algn="ctr">
              <a:buNone/>
            </a:pP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34</a:t>
            </a:r>
            <a:r>
              <a:rPr lang="es-ES" dirty="0" smtClean="0">
                <a:solidFill>
                  <a:schemeClr val="tx1"/>
                </a:solidFill>
                <a:latin typeface="Arial" pitchFamily="34" charset="0"/>
                <a:cs typeface="Arial" pitchFamily="34" charset="0"/>
              </a:rPr>
              <a:t> = 30</a:t>
            </a:r>
            <a:endParaRPr lang="es-MX" dirty="0" smtClean="0">
              <a:solidFill>
                <a:schemeClr val="tx1"/>
              </a:solidFill>
              <a:latin typeface="Arial" pitchFamily="34" charset="0"/>
              <a:cs typeface="Arial" pitchFamily="34" charset="0"/>
            </a:endParaRPr>
          </a:p>
        </p:txBody>
      </p:sp>
      <p:sp>
        <p:nvSpPr>
          <p:cNvPr id="13" name="12 Rectángulo"/>
          <p:cNvSpPr/>
          <p:nvPr/>
        </p:nvSpPr>
        <p:spPr>
          <a:xfrm>
            <a:off x="3143240" y="3500438"/>
            <a:ext cx="4572032" cy="16430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s-ES" dirty="0" smtClean="0">
                <a:solidFill>
                  <a:schemeClr val="accent6">
                    <a:lumMod val="75000"/>
                  </a:schemeClr>
                </a:solidFill>
                <a:latin typeface="Arial" pitchFamily="34" charset="0"/>
                <a:cs typeface="Arial" pitchFamily="34" charset="0"/>
              </a:rPr>
              <a:t>x</a:t>
            </a:r>
            <a:r>
              <a:rPr lang="es-ES" baseline="-25000" dirty="0" smtClean="0">
                <a:solidFill>
                  <a:schemeClr val="accent6">
                    <a:lumMod val="75000"/>
                  </a:schemeClr>
                </a:solidFill>
                <a:latin typeface="Arial" pitchFamily="34" charset="0"/>
                <a:cs typeface="Arial" pitchFamily="34" charset="0"/>
              </a:rPr>
              <a:t>11</a:t>
            </a:r>
            <a:r>
              <a:rPr lang="es-ES" dirty="0" smtClean="0">
                <a:solidFill>
                  <a:schemeClr val="accent6">
                    <a:lumMod val="75000"/>
                  </a:schemeClr>
                </a:solidFill>
                <a:latin typeface="Arial" pitchFamily="34" charset="0"/>
                <a:cs typeface="Arial" pitchFamily="34" charset="0"/>
              </a:rPr>
              <a:t> + x</a:t>
            </a:r>
            <a:r>
              <a:rPr lang="es-ES" baseline="-25000" dirty="0" smtClean="0">
                <a:solidFill>
                  <a:schemeClr val="accent6">
                    <a:lumMod val="75000"/>
                  </a:schemeClr>
                </a:solidFill>
                <a:latin typeface="Arial" pitchFamily="34" charset="0"/>
                <a:cs typeface="Arial" pitchFamily="34" charset="0"/>
              </a:rPr>
              <a:t>21</a:t>
            </a:r>
            <a:r>
              <a:rPr lang="es-ES" dirty="0" smtClean="0">
                <a:solidFill>
                  <a:schemeClr val="accent6">
                    <a:lumMod val="75000"/>
                  </a:schemeClr>
                </a:solidFill>
                <a:latin typeface="Arial" pitchFamily="34" charset="0"/>
                <a:cs typeface="Arial" pitchFamily="34" charset="0"/>
              </a:rPr>
              <a:t> + x</a:t>
            </a:r>
            <a:r>
              <a:rPr lang="es-ES" baseline="-25000" dirty="0" smtClean="0">
                <a:solidFill>
                  <a:schemeClr val="accent6">
                    <a:lumMod val="75000"/>
                  </a:schemeClr>
                </a:solidFill>
                <a:latin typeface="Arial" pitchFamily="34" charset="0"/>
                <a:cs typeface="Arial" pitchFamily="34" charset="0"/>
              </a:rPr>
              <a:t>31</a:t>
            </a:r>
            <a:r>
              <a:rPr lang="es-ES" dirty="0" smtClean="0">
                <a:solidFill>
                  <a:schemeClr val="accent6">
                    <a:lumMod val="75000"/>
                  </a:schemeClr>
                </a:solidFill>
                <a:latin typeface="Arial" pitchFamily="34" charset="0"/>
                <a:cs typeface="Arial" pitchFamily="34" charset="0"/>
              </a:rPr>
              <a:t> ≥ 45  (</a:t>
            </a: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21</a:t>
            </a:r>
            <a:r>
              <a:rPr lang="es-ES" dirty="0" smtClean="0">
                <a:solidFill>
                  <a:schemeClr val="tx1"/>
                </a:solidFill>
                <a:latin typeface="Arial" pitchFamily="34" charset="0"/>
                <a:cs typeface="Arial" pitchFamily="34" charset="0"/>
              </a:rPr>
              <a:t> = 45</a:t>
            </a:r>
            <a:r>
              <a:rPr lang="es-ES" dirty="0" smtClean="0">
                <a:solidFill>
                  <a:schemeClr val="accent6">
                    <a:lumMod val="75000"/>
                  </a:schemeClr>
                </a:solidFill>
                <a:latin typeface="Arial" pitchFamily="34" charset="0"/>
                <a:cs typeface="Arial" pitchFamily="34" charset="0"/>
              </a:rPr>
              <a:t>)</a:t>
            </a:r>
            <a:endParaRPr lang="es-MX" dirty="0" smtClean="0">
              <a:solidFill>
                <a:schemeClr val="accent6">
                  <a:lumMod val="75000"/>
                </a:schemeClr>
              </a:solidFill>
              <a:latin typeface="Arial" pitchFamily="34" charset="0"/>
              <a:cs typeface="Arial" pitchFamily="34" charset="0"/>
            </a:endParaRPr>
          </a:p>
          <a:p>
            <a:pPr>
              <a:buNone/>
            </a:pPr>
            <a:r>
              <a:rPr lang="es-ES" dirty="0" smtClean="0">
                <a:solidFill>
                  <a:schemeClr val="accent6">
                    <a:lumMod val="75000"/>
                  </a:schemeClr>
                </a:solidFill>
                <a:latin typeface="Arial" pitchFamily="34" charset="0"/>
                <a:cs typeface="Arial" pitchFamily="34" charset="0"/>
              </a:rPr>
              <a:t>X</a:t>
            </a:r>
            <a:r>
              <a:rPr lang="es-ES" baseline="-25000" dirty="0" smtClean="0">
                <a:solidFill>
                  <a:schemeClr val="accent6">
                    <a:lumMod val="75000"/>
                  </a:schemeClr>
                </a:solidFill>
                <a:latin typeface="Arial" pitchFamily="34" charset="0"/>
                <a:cs typeface="Arial" pitchFamily="34" charset="0"/>
              </a:rPr>
              <a:t>12 </a:t>
            </a:r>
            <a:r>
              <a:rPr lang="es-ES" dirty="0" smtClean="0">
                <a:solidFill>
                  <a:schemeClr val="accent6">
                    <a:lumMod val="75000"/>
                  </a:schemeClr>
                </a:solidFill>
                <a:latin typeface="Arial" pitchFamily="34" charset="0"/>
                <a:cs typeface="Arial" pitchFamily="34" charset="0"/>
              </a:rPr>
              <a:t>+ x</a:t>
            </a:r>
            <a:r>
              <a:rPr lang="es-ES" baseline="-25000" dirty="0" smtClean="0">
                <a:solidFill>
                  <a:schemeClr val="accent6">
                    <a:lumMod val="75000"/>
                  </a:schemeClr>
                </a:solidFill>
                <a:latin typeface="Arial" pitchFamily="34" charset="0"/>
                <a:cs typeface="Arial" pitchFamily="34" charset="0"/>
              </a:rPr>
              <a:t>22</a:t>
            </a:r>
            <a:r>
              <a:rPr lang="es-ES" dirty="0" smtClean="0">
                <a:solidFill>
                  <a:schemeClr val="accent6">
                    <a:lumMod val="75000"/>
                  </a:schemeClr>
                </a:solidFill>
                <a:latin typeface="Arial" pitchFamily="34" charset="0"/>
                <a:cs typeface="Arial" pitchFamily="34" charset="0"/>
              </a:rPr>
              <a:t> + x</a:t>
            </a:r>
            <a:r>
              <a:rPr lang="es-ES" baseline="-25000" dirty="0" smtClean="0">
                <a:solidFill>
                  <a:schemeClr val="accent6">
                    <a:lumMod val="75000"/>
                  </a:schemeClr>
                </a:solidFill>
                <a:latin typeface="Arial" pitchFamily="34" charset="0"/>
                <a:cs typeface="Arial" pitchFamily="34" charset="0"/>
              </a:rPr>
              <a:t>32</a:t>
            </a:r>
            <a:r>
              <a:rPr lang="es-ES" dirty="0" smtClean="0">
                <a:solidFill>
                  <a:schemeClr val="accent6">
                    <a:lumMod val="75000"/>
                  </a:schemeClr>
                </a:solidFill>
                <a:latin typeface="Arial" pitchFamily="34" charset="0"/>
                <a:cs typeface="Arial" pitchFamily="34" charset="0"/>
              </a:rPr>
              <a:t> ≥ 20  (</a:t>
            </a: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12</a:t>
            </a:r>
            <a:r>
              <a:rPr lang="es-ES" dirty="0" smtClean="0">
                <a:solidFill>
                  <a:schemeClr val="tx1"/>
                </a:solidFill>
                <a:latin typeface="Arial" pitchFamily="34" charset="0"/>
                <a:cs typeface="Arial" pitchFamily="34" charset="0"/>
              </a:rPr>
              <a:t> = 10 + x</a:t>
            </a:r>
            <a:r>
              <a:rPr lang="es-ES" baseline="-25000" dirty="0" smtClean="0">
                <a:solidFill>
                  <a:schemeClr val="tx1"/>
                </a:solidFill>
                <a:latin typeface="Arial" pitchFamily="34" charset="0"/>
                <a:cs typeface="Arial" pitchFamily="34" charset="0"/>
              </a:rPr>
              <a:t>32</a:t>
            </a:r>
            <a:r>
              <a:rPr lang="es-ES" dirty="0" smtClean="0">
                <a:solidFill>
                  <a:schemeClr val="tx1"/>
                </a:solidFill>
                <a:latin typeface="Arial" pitchFamily="34" charset="0"/>
                <a:cs typeface="Arial" pitchFamily="34" charset="0"/>
              </a:rPr>
              <a:t> = 10 </a:t>
            </a:r>
            <a:r>
              <a:rPr lang="es-ES" dirty="0" smtClean="0">
                <a:solidFill>
                  <a:schemeClr val="accent6">
                    <a:lumMod val="75000"/>
                  </a:schemeClr>
                </a:solidFill>
                <a:latin typeface="Arial" pitchFamily="34" charset="0"/>
                <a:cs typeface="Arial" pitchFamily="34" charset="0"/>
              </a:rPr>
              <a:t>)</a:t>
            </a:r>
          </a:p>
          <a:p>
            <a:pPr>
              <a:buNone/>
            </a:pPr>
            <a:r>
              <a:rPr lang="es-ES" dirty="0" smtClean="0">
                <a:solidFill>
                  <a:schemeClr val="accent6">
                    <a:lumMod val="75000"/>
                  </a:schemeClr>
                </a:solidFill>
                <a:latin typeface="Arial" pitchFamily="34" charset="0"/>
                <a:cs typeface="Arial" pitchFamily="34" charset="0"/>
              </a:rPr>
              <a:t>X</a:t>
            </a:r>
            <a:r>
              <a:rPr lang="es-ES" baseline="-25000" dirty="0" smtClean="0">
                <a:solidFill>
                  <a:schemeClr val="accent6">
                    <a:lumMod val="75000"/>
                  </a:schemeClr>
                </a:solidFill>
                <a:latin typeface="Arial" pitchFamily="34" charset="0"/>
                <a:cs typeface="Arial" pitchFamily="34" charset="0"/>
              </a:rPr>
              <a:t>13 </a:t>
            </a:r>
            <a:r>
              <a:rPr lang="es-ES" dirty="0" smtClean="0">
                <a:solidFill>
                  <a:schemeClr val="accent6">
                    <a:lumMod val="75000"/>
                  </a:schemeClr>
                </a:solidFill>
                <a:latin typeface="Arial" pitchFamily="34" charset="0"/>
                <a:cs typeface="Arial" pitchFamily="34" charset="0"/>
              </a:rPr>
              <a:t>+ x</a:t>
            </a:r>
            <a:r>
              <a:rPr lang="es-ES" baseline="-25000" dirty="0" smtClean="0">
                <a:solidFill>
                  <a:schemeClr val="accent6">
                    <a:lumMod val="75000"/>
                  </a:schemeClr>
                </a:solidFill>
                <a:latin typeface="Arial" pitchFamily="34" charset="0"/>
                <a:cs typeface="Arial" pitchFamily="34" charset="0"/>
              </a:rPr>
              <a:t>23</a:t>
            </a:r>
            <a:r>
              <a:rPr lang="es-ES" dirty="0" smtClean="0">
                <a:solidFill>
                  <a:schemeClr val="accent6">
                    <a:lumMod val="75000"/>
                  </a:schemeClr>
                </a:solidFill>
                <a:latin typeface="Arial" pitchFamily="34" charset="0"/>
                <a:cs typeface="Arial" pitchFamily="34" charset="0"/>
              </a:rPr>
              <a:t> + x</a:t>
            </a:r>
            <a:r>
              <a:rPr lang="es-ES" baseline="-25000" dirty="0" smtClean="0">
                <a:solidFill>
                  <a:schemeClr val="accent6">
                    <a:lumMod val="75000"/>
                  </a:schemeClr>
                </a:solidFill>
                <a:latin typeface="Arial" pitchFamily="34" charset="0"/>
                <a:cs typeface="Arial" pitchFamily="34" charset="0"/>
              </a:rPr>
              <a:t>33</a:t>
            </a:r>
            <a:r>
              <a:rPr lang="es-ES" dirty="0" smtClean="0">
                <a:solidFill>
                  <a:schemeClr val="accent6">
                    <a:lumMod val="75000"/>
                  </a:schemeClr>
                </a:solidFill>
                <a:latin typeface="Arial" pitchFamily="34" charset="0"/>
                <a:cs typeface="Arial" pitchFamily="34" charset="0"/>
              </a:rPr>
              <a:t> ≥ 30  (</a:t>
            </a: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13</a:t>
            </a:r>
            <a:r>
              <a:rPr lang="es-ES" dirty="0" smtClean="0">
                <a:solidFill>
                  <a:schemeClr val="tx1"/>
                </a:solidFill>
                <a:latin typeface="Arial" pitchFamily="34" charset="0"/>
                <a:cs typeface="Arial" pitchFamily="34" charset="0"/>
              </a:rPr>
              <a:t> =25 + x</a:t>
            </a:r>
            <a:r>
              <a:rPr lang="es-ES" baseline="-25000" dirty="0" smtClean="0">
                <a:solidFill>
                  <a:schemeClr val="tx1"/>
                </a:solidFill>
                <a:latin typeface="Arial" pitchFamily="34" charset="0"/>
                <a:cs typeface="Arial" pitchFamily="34" charset="0"/>
              </a:rPr>
              <a:t>23</a:t>
            </a:r>
            <a:r>
              <a:rPr lang="es-ES" dirty="0" smtClean="0">
                <a:solidFill>
                  <a:schemeClr val="tx1"/>
                </a:solidFill>
                <a:latin typeface="Arial" pitchFamily="34" charset="0"/>
                <a:cs typeface="Arial" pitchFamily="34" charset="0"/>
              </a:rPr>
              <a:t> = 5</a:t>
            </a:r>
            <a:r>
              <a:rPr lang="es-ES" dirty="0" smtClean="0">
                <a:solidFill>
                  <a:schemeClr val="accent6">
                    <a:lumMod val="75000"/>
                  </a:schemeClr>
                </a:solidFill>
                <a:latin typeface="Arial" pitchFamily="34" charset="0"/>
                <a:cs typeface="Arial" pitchFamily="34" charset="0"/>
              </a:rPr>
              <a:t>)</a:t>
            </a:r>
          </a:p>
          <a:p>
            <a:r>
              <a:rPr lang="es-ES" dirty="0" smtClean="0">
                <a:solidFill>
                  <a:schemeClr val="accent6">
                    <a:lumMod val="75000"/>
                  </a:schemeClr>
                </a:solidFill>
                <a:latin typeface="Arial" pitchFamily="34" charset="0"/>
                <a:cs typeface="Arial" pitchFamily="34" charset="0"/>
              </a:rPr>
              <a:t>X</a:t>
            </a:r>
            <a:r>
              <a:rPr lang="es-ES" baseline="-25000" dirty="0" smtClean="0">
                <a:solidFill>
                  <a:schemeClr val="accent6">
                    <a:lumMod val="75000"/>
                  </a:schemeClr>
                </a:solidFill>
                <a:latin typeface="Arial" pitchFamily="34" charset="0"/>
                <a:cs typeface="Arial" pitchFamily="34" charset="0"/>
              </a:rPr>
              <a:t>14 </a:t>
            </a:r>
            <a:r>
              <a:rPr lang="es-ES" dirty="0" smtClean="0">
                <a:solidFill>
                  <a:schemeClr val="accent6">
                    <a:lumMod val="75000"/>
                  </a:schemeClr>
                </a:solidFill>
                <a:latin typeface="Arial" pitchFamily="34" charset="0"/>
                <a:cs typeface="Arial" pitchFamily="34" charset="0"/>
              </a:rPr>
              <a:t>+ x</a:t>
            </a:r>
            <a:r>
              <a:rPr lang="es-ES" baseline="-25000" dirty="0" smtClean="0">
                <a:solidFill>
                  <a:schemeClr val="accent6">
                    <a:lumMod val="75000"/>
                  </a:schemeClr>
                </a:solidFill>
                <a:latin typeface="Arial" pitchFamily="34" charset="0"/>
                <a:cs typeface="Arial" pitchFamily="34" charset="0"/>
              </a:rPr>
              <a:t>24</a:t>
            </a:r>
            <a:r>
              <a:rPr lang="es-ES" dirty="0" smtClean="0">
                <a:solidFill>
                  <a:schemeClr val="accent6">
                    <a:lumMod val="75000"/>
                  </a:schemeClr>
                </a:solidFill>
                <a:latin typeface="Arial" pitchFamily="34" charset="0"/>
                <a:cs typeface="Arial" pitchFamily="34" charset="0"/>
              </a:rPr>
              <a:t> + x</a:t>
            </a:r>
            <a:r>
              <a:rPr lang="es-ES" baseline="-25000" dirty="0" smtClean="0">
                <a:solidFill>
                  <a:schemeClr val="accent6">
                    <a:lumMod val="75000"/>
                  </a:schemeClr>
                </a:solidFill>
                <a:latin typeface="Arial" pitchFamily="34" charset="0"/>
                <a:cs typeface="Arial" pitchFamily="34" charset="0"/>
              </a:rPr>
              <a:t>34</a:t>
            </a:r>
            <a:r>
              <a:rPr lang="es-ES" dirty="0" smtClean="0">
                <a:solidFill>
                  <a:schemeClr val="accent6">
                    <a:lumMod val="75000"/>
                  </a:schemeClr>
                </a:solidFill>
                <a:latin typeface="Arial" pitchFamily="34" charset="0"/>
                <a:cs typeface="Arial" pitchFamily="34" charset="0"/>
              </a:rPr>
              <a:t> ≥ 30  (</a:t>
            </a:r>
            <a:r>
              <a:rPr lang="es-ES" dirty="0" smtClean="0">
                <a:solidFill>
                  <a:schemeClr val="tx1"/>
                </a:solidFill>
                <a:latin typeface="Arial" pitchFamily="34" charset="0"/>
                <a:cs typeface="Arial" pitchFamily="34" charset="0"/>
              </a:rPr>
              <a:t>x</a:t>
            </a:r>
            <a:r>
              <a:rPr lang="es-ES" baseline="-25000" dirty="0" smtClean="0">
                <a:solidFill>
                  <a:schemeClr val="tx1"/>
                </a:solidFill>
                <a:latin typeface="Arial" pitchFamily="34" charset="0"/>
                <a:cs typeface="Arial" pitchFamily="34" charset="0"/>
              </a:rPr>
              <a:t>34</a:t>
            </a:r>
            <a:r>
              <a:rPr lang="es-ES" dirty="0" smtClean="0">
                <a:solidFill>
                  <a:schemeClr val="tx1"/>
                </a:solidFill>
                <a:latin typeface="Arial" pitchFamily="34" charset="0"/>
                <a:cs typeface="Arial" pitchFamily="34" charset="0"/>
              </a:rPr>
              <a:t> = 30</a:t>
            </a:r>
            <a:r>
              <a:rPr lang="es-ES" dirty="0" smtClean="0">
                <a:solidFill>
                  <a:schemeClr val="accent6">
                    <a:lumMod val="75000"/>
                  </a:schemeClr>
                </a:solidFill>
                <a:latin typeface="Arial" pitchFamily="34" charset="0"/>
                <a:cs typeface="Arial" pitchFamily="34" charset="0"/>
              </a:rPr>
              <a:t>)</a:t>
            </a:r>
            <a:endParaRPr lang="es-MX" dirty="0" smtClean="0">
              <a:solidFill>
                <a:schemeClr val="accent6">
                  <a:lumMod val="75000"/>
                </a:schemeClr>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smtClean="0">
                <a:latin typeface="Arial" pitchFamily="34" charset="0"/>
                <a:cs typeface="Arial" pitchFamily="34" charset="0"/>
              </a:rPr>
              <a:t>Conclusiones</a:t>
            </a:r>
            <a:endParaRPr lang="es-MX" b="1" dirty="0">
              <a:latin typeface="Arial" pitchFamily="34" charset="0"/>
              <a:cs typeface="Arial" pitchFamily="34" charset="0"/>
            </a:endParaRPr>
          </a:p>
        </p:txBody>
      </p:sp>
      <p:sp>
        <p:nvSpPr>
          <p:cNvPr id="3" name="2 Marcador de contenido"/>
          <p:cNvSpPr>
            <a:spLocks noGrp="1"/>
          </p:cNvSpPr>
          <p:nvPr>
            <p:ph idx="1"/>
          </p:nvPr>
        </p:nvSpPr>
        <p:spPr>
          <a:xfrm>
            <a:off x="457200" y="1600201"/>
            <a:ext cx="8229600" cy="3257560"/>
          </a:xfrm>
        </p:spPr>
        <p:txBody>
          <a:bodyPr>
            <a:normAutofit/>
          </a:bodyPr>
          <a:lstStyle/>
          <a:p>
            <a:pPr algn="just">
              <a:lnSpc>
                <a:spcPct val="150000"/>
              </a:lnSpc>
              <a:buNone/>
            </a:pPr>
            <a:endParaRPr lang="es-MX" sz="1900" dirty="0">
              <a:latin typeface="Arial" pitchFamily="34" charset="0"/>
              <a:cs typeface="Arial" pitchFamily="34" charset="0"/>
            </a:endParaRPr>
          </a:p>
          <a:p>
            <a:pPr algn="just">
              <a:lnSpc>
                <a:spcPct val="150000"/>
              </a:lnSpc>
            </a:pPr>
            <a:endParaRPr lang="es-MX" sz="1900" dirty="0">
              <a:latin typeface="Arial" pitchFamily="34" charset="0"/>
              <a:cs typeface="Arial" pitchFamily="34" charset="0"/>
            </a:endParaRPr>
          </a:p>
        </p:txBody>
      </p:sp>
      <p:sp>
        <p:nvSpPr>
          <p:cNvPr id="4" name="3 Rectángulo"/>
          <p:cNvSpPr/>
          <p:nvPr/>
        </p:nvSpPr>
        <p:spPr>
          <a:xfrm>
            <a:off x="714348" y="1720840"/>
            <a:ext cx="7929618" cy="2805320"/>
          </a:xfrm>
          <a:prstGeom prst="rect">
            <a:avLst/>
          </a:prstGeom>
        </p:spPr>
        <p:txBody>
          <a:bodyPr wrap="square">
            <a:spAutoFit/>
          </a:bodyPr>
          <a:lstStyle/>
          <a:p>
            <a:pPr marL="457200" lvl="0" indent="-457200" algn="just">
              <a:lnSpc>
                <a:spcPct val="150000"/>
              </a:lnSpc>
            </a:pPr>
            <a:r>
              <a:rPr lang="es-ES" sz="2000" dirty="0" smtClean="0">
                <a:latin typeface="Arial" pitchFamily="34" charset="0"/>
                <a:cs typeface="Arial" pitchFamily="34" charset="0"/>
              </a:rPr>
              <a:t>Lingo es una herramienta poderosa para formular y solucionar problemas lineales. Una de sus grandes ventajas, es que la sintaxis utilizada es muy semejante al lenguaje del modelo matemático, lo cual permite expresar un problema de forma muy similar a la notación matemática.  Otra ventaja, es que permite manejar una gran cantidad de variables en el modelo.</a:t>
            </a:r>
            <a:endParaRPr lang="es-MX" sz="2000" dirty="0" smtClean="0">
              <a:latin typeface="Arial" pitchFamily="34" charset="0"/>
              <a:cs typeface="Arial" pitchFamily="34" charset="0"/>
            </a:endParaRPr>
          </a:p>
        </p:txBody>
      </p:sp>
    </p:spTree>
    <p:extLst>
      <p:ext uri="{BB962C8B-B14F-4D97-AF65-F5344CB8AC3E}">
        <p14:creationId xmlns="" xmlns:p14="http://schemas.microsoft.com/office/powerpoint/2010/main" val="16107946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a:xfrm>
            <a:off x="457200" y="1600201"/>
            <a:ext cx="8229600" cy="3614750"/>
          </a:xfrm>
        </p:spPr>
        <p:txBody>
          <a:bodyPr>
            <a:normAutofit/>
          </a:bodyPr>
          <a:lstStyle/>
          <a:p>
            <a:pPr algn="just"/>
            <a:endParaRPr lang="es-MX" b="1" dirty="0">
              <a:latin typeface="Arial" pitchFamily="34" charset="0"/>
              <a:cs typeface="Arial" pitchFamily="34" charset="0"/>
            </a:endParaRPr>
          </a:p>
          <a:p>
            <a:pPr algn="just"/>
            <a:endParaRPr lang="es-MX" b="1" dirty="0">
              <a:latin typeface="Arial" pitchFamily="34" charset="0"/>
              <a:cs typeface="Arial" pitchFamily="34" charset="0"/>
            </a:endParaRPr>
          </a:p>
        </p:txBody>
      </p:sp>
      <p:sp>
        <p:nvSpPr>
          <p:cNvPr id="4" name="3 Rectángulo"/>
          <p:cNvSpPr/>
          <p:nvPr/>
        </p:nvSpPr>
        <p:spPr>
          <a:xfrm>
            <a:off x="714348" y="1720840"/>
            <a:ext cx="7929618" cy="2862322"/>
          </a:xfrm>
          <a:prstGeom prst="rect">
            <a:avLst/>
          </a:prstGeom>
        </p:spPr>
        <p:txBody>
          <a:bodyPr wrap="square">
            <a:spAutoFit/>
          </a:bodyPr>
          <a:lstStyle/>
          <a:p>
            <a:pPr marL="457200" lvl="0" indent="-457200">
              <a:lnSpc>
                <a:spcPct val="150000"/>
              </a:lnSpc>
              <a:buFont typeface="+mj-lt"/>
              <a:buAutoNum type="arabicPeriod"/>
            </a:pPr>
            <a:r>
              <a:rPr lang="es-MX" sz="2000" dirty="0" smtClean="0">
                <a:latin typeface="Arial" pitchFamily="34" charset="0"/>
                <a:cs typeface="Arial" pitchFamily="34" charset="0"/>
              </a:rPr>
              <a:t>Taha H.A. </a:t>
            </a:r>
            <a:r>
              <a:rPr lang="es-MX" sz="2000" dirty="0" smtClean="0">
                <a:latin typeface="Arial" pitchFamily="34" charset="0"/>
                <a:cs typeface="Arial" pitchFamily="34" charset="0"/>
              </a:rPr>
              <a:t>(2012). </a:t>
            </a:r>
            <a:r>
              <a:rPr lang="es-MX" sz="2000" i="1" dirty="0" smtClean="0">
                <a:latin typeface="Arial" pitchFamily="34" charset="0"/>
                <a:cs typeface="Arial" pitchFamily="34" charset="0"/>
              </a:rPr>
              <a:t>Investigación </a:t>
            </a:r>
            <a:r>
              <a:rPr lang="es-MX" sz="2000" i="1" dirty="0" smtClean="0">
                <a:latin typeface="Arial" pitchFamily="34" charset="0"/>
                <a:cs typeface="Arial" pitchFamily="34" charset="0"/>
              </a:rPr>
              <a:t>de </a:t>
            </a:r>
            <a:r>
              <a:rPr lang="es-MX" sz="2000" i="1" dirty="0" smtClean="0">
                <a:latin typeface="Arial" pitchFamily="34" charset="0"/>
                <a:cs typeface="Arial" pitchFamily="34" charset="0"/>
              </a:rPr>
              <a:t>Operaciones</a:t>
            </a:r>
            <a:r>
              <a:rPr lang="es-MX" sz="2000" dirty="0" smtClean="0">
                <a:latin typeface="Arial" pitchFamily="34" charset="0"/>
                <a:cs typeface="Arial" pitchFamily="34" charset="0"/>
              </a:rPr>
              <a:t>. México:</a:t>
            </a:r>
            <a:r>
              <a:rPr lang="es-MX" sz="2000" dirty="0" smtClean="0">
                <a:latin typeface="Arial" pitchFamily="34" charset="0"/>
                <a:cs typeface="Arial" pitchFamily="34" charset="0"/>
              </a:rPr>
              <a:t> Pearson</a:t>
            </a:r>
            <a:r>
              <a:rPr lang="es-MX" sz="2000" dirty="0" smtClean="0">
                <a:latin typeface="Arial" pitchFamily="34" charset="0"/>
                <a:cs typeface="Arial" pitchFamily="34" charset="0"/>
              </a:rPr>
              <a:t>.</a:t>
            </a:r>
            <a:endParaRPr lang="es-MX" sz="2000" dirty="0" smtClean="0">
              <a:latin typeface="Arial" pitchFamily="34" charset="0"/>
              <a:cs typeface="Arial" pitchFamily="34" charset="0"/>
            </a:endParaRPr>
          </a:p>
          <a:p>
            <a:pPr marL="457200" indent="-457200">
              <a:lnSpc>
                <a:spcPct val="150000"/>
              </a:lnSpc>
              <a:buFont typeface="+mj-lt"/>
              <a:buAutoNum type="arabicPeriod"/>
            </a:pPr>
            <a:r>
              <a:rPr lang="es-MX" sz="2000" dirty="0" err="1" smtClean="0">
                <a:latin typeface="Arial" pitchFamily="34" charset="0"/>
                <a:cs typeface="Arial" pitchFamily="34" charset="0"/>
              </a:rPr>
              <a:t>Bazaraa</a:t>
            </a:r>
            <a:r>
              <a:rPr lang="es-MX" sz="2000" dirty="0" smtClean="0">
                <a:latin typeface="Arial" pitchFamily="34" charset="0"/>
                <a:cs typeface="Arial" pitchFamily="34" charset="0"/>
              </a:rPr>
              <a:t> M.S., </a:t>
            </a:r>
            <a:r>
              <a:rPr lang="es-MX" sz="2000" dirty="0" err="1" smtClean="0">
                <a:latin typeface="Arial" pitchFamily="34" charset="0"/>
                <a:cs typeface="Arial" pitchFamily="34" charset="0"/>
              </a:rPr>
              <a:t>Jarvis</a:t>
            </a:r>
            <a:r>
              <a:rPr lang="es-MX" sz="2000" dirty="0" smtClean="0">
                <a:latin typeface="Arial" pitchFamily="34" charset="0"/>
                <a:cs typeface="Arial" pitchFamily="34" charset="0"/>
              </a:rPr>
              <a:t> J.J. &amp; </a:t>
            </a:r>
            <a:r>
              <a:rPr lang="es-MX" sz="2000" dirty="0" err="1" smtClean="0">
                <a:latin typeface="Arial" pitchFamily="34" charset="0"/>
                <a:cs typeface="Arial" pitchFamily="34" charset="0"/>
              </a:rPr>
              <a:t>Sherali</a:t>
            </a:r>
            <a:r>
              <a:rPr lang="es-MX" sz="2000" dirty="0" smtClean="0">
                <a:latin typeface="Arial" pitchFamily="34" charset="0"/>
                <a:cs typeface="Arial" pitchFamily="34" charset="0"/>
              </a:rPr>
              <a:t> H.D</a:t>
            </a:r>
            <a:r>
              <a:rPr lang="es-MX" sz="2000" dirty="0" smtClean="0">
                <a:latin typeface="Arial" pitchFamily="34" charset="0"/>
                <a:cs typeface="Arial" pitchFamily="34" charset="0"/>
              </a:rPr>
              <a:t>. (2011). </a:t>
            </a:r>
            <a:r>
              <a:rPr lang="es-MX" sz="2000" i="1" dirty="0" smtClean="0">
                <a:latin typeface="Arial" pitchFamily="34" charset="0"/>
                <a:cs typeface="Arial" pitchFamily="34" charset="0"/>
              </a:rPr>
              <a:t>Programación </a:t>
            </a:r>
            <a:r>
              <a:rPr lang="es-MX" sz="2000" i="1" dirty="0" smtClean="0">
                <a:latin typeface="Arial" pitchFamily="34" charset="0"/>
                <a:cs typeface="Arial" pitchFamily="34" charset="0"/>
              </a:rPr>
              <a:t>lineal y flujo en </a:t>
            </a:r>
            <a:r>
              <a:rPr lang="es-MX" sz="2000" i="1" dirty="0" smtClean="0">
                <a:latin typeface="Arial" pitchFamily="34" charset="0"/>
                <a:cs typeface="Arial" pitchFamily="34" charset="0"/>
              </a:rPr>
              <a:t>redes.</a:t>
            </a:r>
            <a:r>
              <a:rPr lang="es-MX" sz="2000" dirty="0" smtClean="0">
                <a:latin typeface="Arial" pitchFamily="34" charset="0"/>
                <a:cs typeface="Arial" pitchFamily="34" charset="0"/>
              </a:rPr>
              <a:t> </a:t>
            </a:r>
            <a:r>
              <a:rPr lang="es-MX" sz="2000" dirty="0" smtClean="0">
                <a:latin typeface="Arial" pitchFamily="34" charset="0"/>
                <a:cs typeface="Arial" pitchFamily="34" charset="0"/>
              </a:rPr>
              <a:t>México:</a:t>
            </a:r>
            <a:r>
              <a:rPr lang="es-MX" sz="2000" dirty="0" smtClean="0">
                <a:latin typeface="Arial" pitchFamily="34" charset="0"/>
                <a:cs typeface="Arial" pitchFamily="34" charset="0"/>
              </a:rPr>
              <a:t> </a:t>
            </a:r>
            <a:r>
              <a:rPr lang="es-MX" sz="2000" dirty="0" err="1" smtClean="0">
                <a:latin typeface="Arial" pitchFamily="34" charset="0"/>
                <a:cs typeface="Arial" pitchFamily="34" charset="0"/>
              </a:rPr>
              <a:t>Limusa</a:t>
            </a:r>
            <a:r>
              <a:rPr lang="es-MX" sz="2000" dirty="0" smtClean="0">
                <a:latin typeface="Arial" pitchFamily="34" charset="0"/>
                <a:cs typeface="Arial" pitchFamily="34" charset="0"/>
              </a:rPr>
              <a:t>.</a:t>
            </a:r>
            <a:endParaRPr lang="es-MX" sz="2000" dirty="0" smtClean="0">
              <a:latin typeface="Arial" pitchFamily="34" charset="0"/>
              <a:cs typeface="Arial" pitchFamily="34" charset="0"/>
            </a:endParaRPr>
          </a:p>
          <a:p>
            <a:pPr marL="457200" lvl="0" indent="-457200">
              <a:lnSpc>
                <a:spcPct val="150000"/>
              </a:lnSpc>
              <a:buFont typeface="+mj-lt"/>
              <a:buAutoNum type="arabicPeriod"/>
            </a:pPr>
            <a:r>
              <a:rPr lang="es-MX" sz="2000" dirty="0" err="1" smtClean="0">
                <a:latin typeface="Arial" pitchFamily="34" charset="0"/>
                <a:cs typeface="Arial" pitchFamily="34" charset="0"/>
              </a:rPr>
              <a:t>Hillier</a:t>
            </a:r>
            <a:r>
              <a:rPr lang="es-MX" sz="2000" dirty="0" smtClean="0">
                <a:latin typeface="Arial" pitchFamily="34" charset="0"/>
                <a:cs typeface="Arial" pitchFamily="34" charset="0"/>
              </a:rPr>
              <a:t> F.S. &amp; </a:t>
            </a:r>
            <a:r>
              <a:rPr lang="es-MX" sz="2000" dirty="0" err="1" smtClean="0">
                <a:latin typeface="Arial" pitchFamily="34" charset="0"/>
                <a:cs typeface="Arial" pitchFamily="34" charset="0"/>
              </a:rPr>
              <a:t>Liberman</a:t>
            </a:r>
            <a:r>
              <a:rPr lang="es-MX" sz="2000" dirty="0" smtClean="0">
                <a:latin typeface="Arial" pitchFamily="34" charset="0"/>
                <a:cs typeface="Arial" pitchFamily="34" charset="0"/>
              </a:rPr>
              <a:t> G.J</a:t>
            </a:r>
            <a:r>
              <a:rPr lang="es-MX" sz="2000" dirty="0" smtClean="0">
                <a:latin typeface="Arial" pitchFamily="34" charset="0"/>
                <a:cs typeface="Arial" pitchFamily="34" charset="0"/>
              </a:rPr>
              <a:t>. (2010). </a:t>
            </a:r>
            <a:r>
              <a:rPr lang="es-MX" sz="2000" i="1" dirty="0" smtClean="0">
                <a:latin typeface="Arial" pitchFamily="34" charset="0"/>
                <a:cs typeface="Arial" pitchFamily="34" charset="0"/>
              </a:rPr>
              <a:t>Introducción </a:t>
            </a:r>
            <a:r>
              <a:rPr lang="es-MX" sz="2000" i="1" dirty="0" smtClean="0">
                <a:latin typeface="Arial" pitchFamily="34" charset="0"/>
                <a:cs typeface="Arial" pitchFamily="34" charset="0"/>
              </a:rPr>
              <a:t>a la Investigación de </a:t>
            </a:r>
            <a:r>
              <a:rPr lang="es-MX" sz="2000" i="1" dirty="0" smtClean="0">
                <a:latin typeface="Arial" pitchFamily="34" charset="0"/>
                <a:cs typeface="Arial" pitchFamily="34" charset="0"/>
              </a:rPr>
              <a:t>Operaciones</a:t>
            </a:r>
            <a:r>
              <a:rPr lang="es-MX" sz="2000" dirty="0" smtClean="0">
                <a:latin typeface="Arial" pitchFamily="34" charset="0"/>
                <a:cs typeface="Arial" pitchFamily="34" charset="0"/>
              </a:rPr>
              <a:t>. México: </a:t>
            </a:r>
            <a:r>
              <a:rPr lang="es-MX" sz="2000" dirty="0" smtClean="0">
                <a:latin typeface="Arial" pitchFamily="34" charset="0"/>
                <a:cs typeface="Arial" pitchFamily="34" charset="0"/>
              </a:rPr>
              <a:t>McGraw-Hill</a:t>
            </a:r>
            <a:r>
              <a:rPr lang="es-MX" sz="2000" dirty="0" smtClean="0">
                <a:latin typeface="Arial" pitchFamily="34" charset="0"/>
                <a:cs typeface="Arial" pitchFamily="34" charset="0"/>
              </a:rPr>
              <a:t>..</a:t>
            </a:r>
            <a:endParaRPr lang="es-MX" sz="2000" dirty="0" smtClean="0">
              <a:latin typeface="Arial" pitchFamily="34" charset="0"/>
              <a:cs typeface="Arial" pitchFamily="34" charset="0"/>
            </a:endParaRPr>
          </a:p>
        </p:txBody>
      </p:sp>
    </p:spTree>
    <p:extLst>
      <p:ext uri="{BB962C8B-B14F-4D97-AF65-F5344CB8AC3E}">
        <p14:creationId xmlns="" xmlns:p14="http://schemas.microsoft.com/office/powerpoint/2010/main" val="1610794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857232"/>
            <a:ext cx="8229600" cy="4525963"/>
          </a:xfrm>
        </p:spPr>
        <p:txBody>
          <a:bodyPr>
            <a:normAutofit/>
          </a:bodyPr>
          <a:lstStyle/>
          <a:p>
            <a:pPr marL="0" indent="0" algn="ctr">
              <a:buNone/>
            </a:pPr>
            <a:r>
              <a:rPr lang="es-MX" sz="2000" b="1" dirty="0" smtClean="0">
                <a:latin typeface="Arial" pitchFamily="34" charset="0"/>
                <a:cs typeface="Arial" pitchFamily="34" charset="0"/>
              </a:rPr>
              <a:t>Resumen</a:t>
            </a:r>
          </a:p>
          <a:p>
            <a:pPr algn="just">
              <a:lnSpc>
                <a:spcPct val="150000"/>
              </a:lnSpc>
              <a:buNone/>
            </a:pPr>
            <a:r>
              <a:rPr lang="es-MX" sz="1800" dirty="0" smtClean="0">
                <a:latin typeface="Arial" pitchFamily="34" charset="0"/>
                <a:cs typeface="Arial" pitchFamily="34" charset="0"/>
              </a:rPr>
              <a:t>En un problema de transporte se tienen orígenes y destinos, los orígenes pueden representar plantas, donde se fabrican ciertos productos, los cuales son enviados a ciertos destinos (almacenes o clientes). El objetivo es encontrar un patrón de envíos que minimice el costo total de transporte. La forma clásica de representar un problema de transporte es a través de una matriz, donde las filas representan  los orígenes y las columnas representan los destinos. Existen diferentes algoritmos y programas computacionales para dar solución a un problema de transporte. En este trabajo, se abordará el programa Lingo.</a:t>
            </a:r>
          </a:p>
          <a:p>
            <a:pPr>
              <a:buNone/>
            </a:pPr>
            <a:endParaRPr lang="es-ES" b="1" dirty="0" smtClean="0">
              <a:latin typeface="Arial" pitchFamily="34" charset="0"/>
              <a:cs typeface="Arial" pitchFamily="34" charset="0"/>
            </a:endParaRPr>
          </a:p>
          <a:p>
            <a:pPr>
              <a:buNone/>
            </a:pPr>
            <a:endParaRPr lang="es-MX" b="1" dirty="0">
              <a:latin typeface="Arial" pitchFamily="34" charset="0"/>
              <a:cs typeface="Arial" pitchFamily="34" charset="0"/>
            </a:endParaRPr>
          </a:p>
        </p:txBody>
      </p:sp>
    </p:spTree>
    <p:extLst>
      <p:ext uri="{BB962C8B-B14F-4D97-AF65-F5344CB8AC3E}">
        <p14:creationId xmlns="" xmlns:p14="http://schemas.microsoft.com/office/powerpoint/2010/main" val="28627176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428604"/>
            <a:ext cx="8229600" cy="5072098"/>
          </a:xfrm>
        </p:spPr>
        <p:txBody>
          <a:bodyPr>
            <a:normAutofit fontScale="25000" lnSpcReduction="20000"/>
          </a:bodyPr>
          <a:lstStyle/>
          <a:p>
            <a:pPr algn="ctr">
              <a:buNone/>
            </a:pPr>
            <a:r>
              <a:rPr lang="es-MX" sz="5000" b="1" dirty="0" err="1" smtClean="0">
                <a:latin typeface="Arial" pitchFamily="34" charset="0"/>
                <a:cs typeface="Arial" pitchFamily="34" charset="0"/>
              </a:rPr>
              <a:t>Abstract</a:t>
            </a:r>
            <a:endParaRPr lang="es-MX" sz="5000" b="1" dirty="0" smtClean="0">
              <a:latin typeface="Arial" pitchFamily="34" charset="0"/>
              <a:cs typeface="Arial" pitchFamily="34" charset="0"/>
            </a:endParaRPr>
          </a:p>
          <a:p>
            <a:pPr>
              <a:buNone/>
            </a:pPr>
            <a:endParaRPr lang="es-ES" sz="1800" dirty="0" smtClean="0">
              <a:latin typeface="Arial" pitchFamily="34" charset="0"/>
              <a:cs typeface="Arial" pitchFamily="34" charset="0"/>
            </a:endParaRPr>
          </a:p>
          <a:p>
            <a:pPr>
              <a:buNone/>
            </a:pPr>
            <a:endParaRPr lang="es-ES" sz="1800" dirty="0" smtClean="0">
              <a:latin typeface="Arial" pitchFamily="34" charset="0"/>
              <a:cs typeface="Arial" pitchFamily="34" charset="0"/>
            </a:endParaRPr>
          </a:p>
          <a:p>
            <a:pPr algn="just">
              <a:lnSpc>
                <a:spcPct val="170000"/>
              </a:lnSpc>
              <a:buNone/>
            </a:pPr>
            <a:r>
              <a:rPr lang="en-US" sz="7200" dirty="0" smtClean="0">
                <a:latin typeface="Arial" pitchFamily="34" charset="0"/>
                <a:cs typeface="Arial" pitchFamily="34" charset="0"/>
              </a:rPr>
              <a:t>In a transportation </a:t>
            </a:r>
            <a:r>
              <a:rPr lang="en-US" sz="7200" dirty="0" smtClean="0">
                <a:latin typeface="Arial" pitchFamily="34" charset="0"/>
                <a:cs typeface="Arial" pitchFamily="34" charset="0"/>
              </a:rPr>
              <a:t>problem, we have certain origins, which may represent factories where we produce items and supply a required quantity  of the products to a certain number of destinations. Our objective is to find the transportation pattern that will minimize the total transportation cost. The classic statement of the transportation problem uses a matrix with the rows representing sources and columns representing destinations. There are many tools to model a transportation problem </a:t>
            </a:r>
            <a:r>
              <a:rPr lang="en-US" sz="7200" dirty="0" smtClean="0">
                <a:latin typeface="Arial" pitchFamily="34" charset="0"/>
                <a:cs typeface="Arial" pitchFamily="34" charset="0"/>
              </a:rPr>
              <a:t>(Lingo, TORA</a:t>
            </a:r>
            <a:r>
              <a:rPr lang="en-US" sz="7200" dirty="0" smtClean="0">
                <a:latin typeface="Arial" pitchFamily="34" charset="0"/>
                <a:cs typeface="Arial" pitchFamily="34" charset="0"/>
              </a:rPr>
              <a:t>, </a:t>
            </a:r>
            <a:r>
              <a:rPr lang="en-US" sz="7200" dirty="0" smtClean="0">
                <a:latin typeface="Arial" pitchFamily="34" charset="0"/>
                <a:cs typeface="Arial" pitchFamily="34" charset="0"/>
              </a:rPr>
              <a:t>WinQsb</a:t>
            </a:r>
            <a:r>
              <a:rPr lang="en-US" sz="7200" dirty="0" smtClean="0">
                <a:latin typeface="Arial" pitchFamily="34" charset="0"/>
                <a:cs typeface="Arial" pitchFamily="34" charset="0"/>
              </a:rPr>
              <a:t>)</a:t>
            </a:r>
            <a:r>
              <a:rPr lang="en-US" sz="7200" dirty="0" smtClean="0">
                <a:latin typeface="Arial" pitchFamily="34" charset="0"/>
                <a:cs typeface="Arial" pitchFamily="34" charset="0"/>
              </a:rPr>
              <a:t>. However, the purpose of this work is to model a transportation problem through Lingo.</a:t>
            </a:r>
            <a:endParaRPr lang="en-US" sz="7200" dirty="0" smtClean="0">
              <a:latin typeface="Arial" pitchFamily="34" charset="0"/>
              <a:cs typeface="Arial" pitchFamily="34" charset="0"/>
            </a:endParaRPr>
          </a:p>
          <a:p>
            <a:pPr marL="0" indent="0">
              <a:buNone/>
            </a:pPr>
            <a:endParaRPr lang="en-US" sz="7200" b="1" dirty="0" smtClean="0">
              <a:latin typeface="Arial" pitchFamily="34" charset="0"/>
              <a:cs typeface="Arial" pitchFamily="34" charset="0"/>
            </a:endParaRPr>
          </a:p>
          <a:p>
            <a:pPr marL="0" indent="0">
              <a:buNone/>
            </a:pPr>
            <a:r>
              <a:rPr lang="en-US" sz="7200" b="1" dirty="0" smtClean="0">
                <a:latin typeface="Arial" pitchFamily="34" charset="0"/>
                <a:cs typeface="Arial" pitchFamily="34" charset="0"/>
              </a:rPr>
              <a:t>Keywords</a:t>
            </a:r>
            <a:r>
              <a:rPr lang="en-US" sz="7200" dirty="0" smtClean="0">
                <a:latin typeface="Arial" pitchFamily="34" charset="0"/>
                <a:cs typeface="Arial" pitchFamily="34" charset="0"/>
              </a:rPr>
              <a:t>: Linear </a:t>
            </a:r>
            <a:r>
              <a:rPr lang="en-US" sz="7200" dirty="0" err="1" smtClean="0">
                <a:latin typeface="Arial" pitchFamily="34" charset="0"/>
                <a:cs typeface="Arial" pitchFamily="34" charset="0"/>
              </a:rPr>
              <a:t>Programming,Transportation</a:t>
            </a:r>
            <a:r>
              <a:rPr lang="en-US" sz="7200" dirty="0" smtClean="0">
                <a:latin typeface="Arial" pitchFamily="34" charset="0"/>
                <a:cs typeface="Arial" pitchFamily="34" charset="0"/>
              </a:rPr>
              <a:t> Problem, Optimization Modeling Software, Lingo.</a:t>
            </a:r>
          </a:p>
          <a:p>
            <a:pPr>
              <a:buNone/>
            </a:pPr>
            <a:endParaRPr lang="es-ES" sz="1800" dirty="0" smtClean="0">
              <a:latin typeface="Arial" pitchFamily="34" charset="0"/>
              <a:cs typeface="Arial" pitchFamily="34" charset="0"/>
            </a:endParaRPr>
          </a:p>
        </p:txBody>
      </p:sp>
    </p:spTree>
    <p:extLst>
      <p:ext uri="{BB962C8B-B14F-4D97-AF65-F5344CB8AC3E}">
        <p14:creationId xmlns="" xmlns:p14="http://schemas.microsoft.com/office/powerpoint/2010/main" val="28627176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marL="0" indent="0"/>
            <a:r>
              <a:rPr lang="es" sz="3600" dirty="0" smtClean="0">
                <a:latin typeface="Arial" pitchFamily="34" charset="0"/>
                <a:cs typeface="Arial" pitchFamily="34" charset="0"/>
              </a:rPr>
              <a:t>Definición del modelo de transporte</a:t>
            </a:r>
            <a:endParaRPr lang="es-MX" sz="3600" b="1" dirty="0">
              <a:latin typeface="Arial" pitchFamily="34" charset="0"/>
              <a:cs typeface="Arial" pitchFamily="34" charset="0"/>
            </a:endParaRPr>
          </a:p>
        </p:txBody>
      </p:sp>
      <p:grpSp>
        <p:nvGrpSpPr>
          <p:cNvPr id="5" name="4 Grupo"/>
          <p:cNvGrpSpPr/>
          <p:nvPr/>
        </p:nvGrpSpPr>
        <p:grpSpPr>
          <a:xfrm>
            <a:off x="1357290" y="1785926"/>
            <a:ext cx="6643734" cy="2643206"/>
            <a:chOff x="1285852" y="1428742"/>
            <a:chExt cx="6643734" cy="2643206"/>
          </a:xfrm>
        </p:grpSpPr>
        <p:sp>
          <p:nvSpPr>
            <p:cNvPr id="6" name="5 Elipse"/>
            <p:cNvSpPr/>
            <p:nvPr/>
          </p:nvSpPr>
          <p:spPr>
            <a:xfrm>
              <a:off x="3214678" y="1857370"/>
              <a:ext cx="428628" cy="42862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ES" dirty="0" smtClean="0"/>
                <a:t>1</a:t>
              </a:r>
              <a:endParaRPr lang="es-MX" dirty="0"/>
            </a:p>
          </p:txBody>
        </p:sp>
        <p:sp>
          <p:nvSpPr>
            <p:cNvPr id="7" name="6 Elipse"/>
            <p:cNvSpPr/>
            <p:nvPr/>
          </p:nvSpPr>
          <p:spPr>
            <a:xfrm>
              <a:off x="3214678" y="2500312"/>
              <a:ext cx="428628" cy="42862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ES" dirty="0" smtClean="0"/>
                <a:t>2</a:t>
              </a:r>
              <a:endParaRPr lang="es-MX" dirty="0"/>
            </a:p>
          </p:txBody>
        </p:sp>
        <p:sp>
          <p:nvSpPr>
            <p:cNvPr id="8" name="7 Elipse"/>
            <p:cNvSpPr/>
            <p:nvPr/>
          </p:nvSpPr>
          <p:spPr>
            <a:xfrm>
              <a:off x="3214678" y="3643320"/>
              <a:ext cx="428628" cy="42862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ES" dirty="0" smtClean="0"/>
                <a:t>m</a:t>
              </a:r>
              <a:endParaRPr lang="es-MX" dirty="0"/>
            </a:p>
          </p:txBody>
        </p:sp>
        <p:sp>
          <p:nvSpPr>
            <p:cNvPr id="9" name="8 Elipse"/>
            <p:cNvSpPr/>
            <p:nvPr/>
          </p:nvSpPr>
          <p:spPr>
            <a:xfrm>
              <a:off x="5429256" y="1785932"/>
              <a:ext cx="428628" cy="42862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ES" dirty="0" smtClean="0"/>
                <a:t>1</a:t>
              </a:r>
              <a:endParaRPr lang="es-MX" dirty="0"/>
            </a:p>
          </p:txBody>
        </p:sp>
        <p:sp>
          <p:nvSpPr>
            <p:cNvPr id="10" name="9 Elipse"/>
            <p:cNvSpPr/>
            <p:nvPr/>
          </p:nvSpPr>
          <p:spPr>
            <a:xfrm>
              <a:off x="5429256" y="2500312"/>
              <a:ext cx="428628" cy="42862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ES" dirty="0" smtClean="0"/>
                <a:t>2</a:t>
              </a:r>
              <a:endParaRPr lang="es-MX" dirty="0"/>
            </a:p>
          </p:txBody>
        </p:sp>
        <p:sp>
          <p:nvSpPr>
            <p:cNvPr id="11" name="10 Elipse"/>
            <p:cNvSpPr/>
            <p:nvPr/>
          </p:nvSpPr>
          <p:spPr>
            <a:xfrm>
              <a:off x="5429256" y="3643320"/>
              <a:ext cx="428628" cy="42862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ES" dirty="0" smtClean="0"/>
                <a:t>n</a:t>
              </a:r>
              <a:endParaRPr lang="es-MX" dirty="0"/>
            </a:p>
          </p:txBody>
        </p:sp>
        <p:cxnSp>
          <p:nvCxnSpPr>
            <p:cNvPr id="12" name="11 Conector recto de flecha"/>
            <p:cNvCxnSpPr>
              <a:endCxn id="6" idx="2"/>
            </p:cNvCxnSpPr>
            <p:nvPr/>
          </p:nvCxnSpPr>
          <p:spPr>
            <a:xfrm>
              <a:off x="2928926" y="2071684"/>
              <a:ext cx="285752" cy="1588"/>
            </a:xfrm>
            <a:prstGeom prst="straightConnector1">
              <a:avLst/>
            </a:prstGeom>
            <a:ln w="158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a:endCxn id="7" idx="2"/>
            </p:cNvCxnSpPr>
            <p:nvPr/>
          </p:nvCxnSpPr>
          <p:spPr>
            <a:xfrm>
              <a:off x="2928926" y="2714626"/>
              <a:ext cx="285752" cy="1588"/>
            </a:xfrm>
            <a:prstGeom prst="straightConnector1">
              <a:avLst/>
            </a:prstGeom>
            <a:ln w="158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a:endCxn id="8" idx="2"/>
            </p:cNvCxnSpPr>
            <p:nvPr/>
          </p:nvCxnSpPr>
          <p:spPr>
            <a:xfrm>
              <a:off x="2928926" y="3857634"/>
              <a:ext cx="285752" cy="1588"/>
            </a:xfrm>
            <a:prstGeom prst="straightConnector1">
              <a:avLst/>
            </a:prstGeom>
            <a:ln w="158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a:stCxn id="9" idx="6"/>
            </p:cNvCxnSpPr>
            <p:nvPr/>
          </p:nvCxnSpPr>
          <p:spPr>
            <a:xfrm>
              <a:off x="5857884" y="2000246"/>
              <a:ext cx="285752" cy="1588"/>
            </a:xfrm>
            <a:prstGeom prst="straightConnector1">
              <a:avLst/>
            </a:prstGeom>
            <a:ln w="158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a:stCxn id="10" idx="6"/>
            </p:cNvCxnSpPr>
            <p:nvPr/>
          </p:nvCxnSpPr>
          <p:spPr>
            <a:xfrm>
              <a:off x="5857884" y="2714626"/>
              <a:ext cx="285752" cy="1588"/>
            </a:xfrm>
            <a:prstGeom prst="straightConnector1">
              <a:avLst/>
            </a:prstGeom>
            <a:ln w="158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a:stCxn id="11" idx="6"/>
            </p:cNvCxnSpPr>
            <p:nvPr/>
          </p:nvCxnSpPr>
          <p:spPr>
            <a:xfrm>
              <a:off x="5857884" y="3857634"/>
              <a:ext cx="285752" cy="1588"/>
            </a:xfrm>
            <a:prstGeom prst="straightConnector1">
              <a:avLst/>
            </a:prstGeom>
            <a:ln w="158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8" name="17 CuadroTexto"/>
            <p:cNvSpPr txBox="1"/>
            <p:nvPr/>
          </p:nvSpPr>
          <p:spPr>
            <a:xfrm>
              <a:off x="3286116" y="2786064"/>
              <a:ext cx="500066" cy="830997"/>
            </a:xfrm>
            <a:prstGeom prst="rect">
              <a:avLst/>
            </a:prstGeom>
            <a:noFill/>
          </p:spPr>
          <p:txBody>
            <a:bodyPr wrap="square" rtlCol="0">
              <a:spAutoFit/>
            </a:bodyPr>
            <a:lstStyle/>
            <a:p>
              <a:r>
                <a:rPr lang="es-ES" sz="1600" b="1" dirty="0" smtClean="0"/>
                <a:t>.</a:t>
              </a:r>
            </a:p>
            <a:p>
              <a:r>
                <a:rPr lang="es-ES" sz="1600" b="1" dirty="0" smtClean="0"/>
                <a:t>.</a:t>
              </a:r>
            </a:p>
            <a:p>
              <a:r>
                <a:rPr lang="es-ES" sz="1600" b="1" dirty="0" smtClean="0"/>
                <a:t>.</a:t>
              </a:r>
              <a:endParaRPr lang="es-MX" sz="1600" b="1" dirty="0"/>
            </a:p>
          </p:txBody>
        </p:sp>
        <p:sp>
          <p:nvSpPr>
            <p:cNvPr id="19" name="18 CuadroTexto"/>
            <p:cNvSpPr txBox="1"/>
            <p:nvPr/>
          </p:nvSpPr>
          <p:spPr>
            <a:xfrm>
              <a:off x="5572132" y="2857502"/>
              <a:ext cx="500066" cy="830997"/>
            </a:xfrm>
            <a:prstGeom prst="rect">
              <a:avLst/>
            </a:prstGeom>
            <a:noFill/>
          </p:spPr>
          <p:txBody>
            <a:bodyPr wrap="square" rtlCol="0">
              <a:spAutoFit/>
            </a:bodyPr>
            <a:lstStyle/>
            <a:p>
              <a:r>
                <a:rPr lang="es-ES" sz="1600" b="1" dirty="0" smtClean="0"/>
                <a:t>.</a:t>
              </a:r>
            </a:p>
            <a:p>
              <a:r>
                <a:rPr lang="es-ES" sz="1600" b="1" dirty="0" smtClean="0"/>
                <a:t>.</a:t>
              </a:r>
            </a:p>
            <a:p>
              <a:r>
                <a:rPr lang="es-ES" sz="1600" b="1" dirty="0" smtClean="0"/>
                <a:t>.</a:t>
              </a:r>
              <a:endParaRPr lang="es-MX" sz="1600" b="1" dirty="0"/>
            </a:p>
          </p:txBody>
        </p:sp>
        <p:sp>
          <p:nvSpPr>
            <p:cNvPr id="20" name="19 CuadroTexto"/>
            <p:cNvSpPr txBox="1"/>
            <p:nvPr/>
          </p:nvSpPr>
          <p:spPr>
            <a:xfrm>
              <a:off x="2571736" y="1857370"/>
              <a:ext cx="571504" cy="307777"/>
            </a:xfrm>
            <a:prstGeom prst="rect">
              <a:avLst/>
            </a:prstGeom>
            <a:noFill/>
          </p:spPr>
          <p:txBody>
            <a:bodyPr wrap="square" rtlCol="0">
              <a:spAutoFit/>
            </a:bodyPr>
            <a:lstStyle/>
            <a:p>
              <a:r>
                <a:rPr lang="es-ES" dirty="0" smtClean="0"/>
                <a:t>a</a:t>
              </a:r>
              <a:r>
                <a:rPr lang="es-ES" baseline="-25000" dirty="0" smtClean="0"/>
                <a:t>1</a:t>
              </a:r>
              <a:endParaRPr lang="es-MX" dirty="0"/>
            </a:p>
          </p:txBody>
        </p:sp>
        <p:sp>
          <p:nvSpPr>
            <p:cNvPr id="21" name="20 CuadroTexto"/>
            <p:cNvSpPr txBox="1"/>
            <p:nvPr/>
          </p:nvSpPr>
          <p:spPr>
            <a:xfrm>
              <a:off x="2571736" y="2500312"/>
              <a:ext cx="571504" cy="307777"/>
            </a:xfrm>
            <a:prstGeom prst="rect">
              <a:avLst/>
            </a:prstGeom>
            <a:noFill/>
          </p:spPr>
          <p:txBody>
            <a:bodyPr wrap="square" rtlCol="0">
              <a:spAutoFit/>
            </a:bodyPr>
            <a:lstStyle/>
            <a:p>
              <a:r>
                <a:rPr lang="es-ES" dirty="0" smtClean="0"/>
                <a:t>a</a:t>
              </a:r>
              <a:r>
                <a:rPr lang="es-ES" baseline="-25000" dirty="0" smtClean="0"/>
                <a:t>2</a:t>
              </a:r>
              <a:endParaRPr lang="es-MX" dirty="0"/>
            </a:p>
          </p:txBody>
        </p:sp>
        <p:sp>
          <p:nvSpPr>
            <p:cNvPr id="22" name="21 CuadroTexto"/>
            <p:cNvSpPr txBox="1"/>
            <p:nvPr/>
          </p:nvSpPr>
          <p:spPr>
            <a:xfrm>
              <a:off x="2571736" y="3643320"/>
              <a:ext cx="571504" cy="307777"/>
            </a:xfrm>
            <a:prstGeom prst="rect">
              <a:avLst/>
            </a:prstGeom>
            <a:noFill/>
          </p:spPr>
          <p:txBody>
            <a:bodyPr wrap="square" rtlCol="0">
              <a:spAutoFit/>
            </a:bodyPr>
            <a:lstStyle/>
            <a:p>
              <a:r>
                <a:rPr lang="es-ES" dirty="0" smtClean="0"/>
                <a:t>a</a:t>
              </a:r>
              <a:r>
                <a:rPr lang="es-ES" baseline="-25000" dirty="0" smtClean="0"/>
                <a:t>m</a:t>
              </a:r>
              <a:endParaRPr lang="es-MX" dirty="0"/>
            </a:p>
          </p:txBody>
        </p:sp>
        <p:sp>
          <p:nvSpPr>
            <p:cNvPr id="23" name="22 CuadroTexto"/>
            <p:cNvSpPr txBox="1"/>
            <p:nvPr/>
          </p:nvSpPr>
          <p:spPr>
            <a:xfrm>
              <a:off x="6215074" y="1857370"/>
              <a:ext cx="571504" cy="307777"/>
            </a:xfrm>
            <a:prstGeom prst="rect">
              <a:avLst/>
            </a:prstGeom>
            <a:noFill/>
          </p:spPr>
          <p:txBody>
            <a:bodyPr wrap="square" rtlCol="0">
              <a:spAutoFit/>
            </a:bodyPr>
            <a:lstStyle/>
            <a:p>
              <a:r>
                <a:rPr lang="es-ES" dirty="0" smtClean="0"/>
                <a:t>b</a:t>
              </a:r>
              <a:r>
                <a:rPr lang="es-ES" baseline="-25000" dirty="0" smtClean="0"/>
                <a:t>1</a:t>
              </a:r>
              <a:endParaRPr lang="es-MX" dirty="0"/>
            </a:p>
          </p:txBody>
        </p:sp>
        <p:sp>
          <p:nvSpPr>
            <p:cNvPr id="24" name="23 CuadroTexto"/>
            <p:cNvSpPr txBox="1"/>
            <p:nvPr/>
          </p:nvSpPr>
          <p:spPr>
            <a:xfrm>
              <a:off x="6215074" y="2571750"/>
              <a:ext cx="571504" cy="307777"/>
            </a:xfrm>
            <a:prstGeom prst="rect">
              <a:avLst/>
            </a:prstGeom>
            <a:noFill/>
          </p:spPr>
          <p:txBody>
            <a:bodyPr wrap="square" rtlCol="0">
              <a:spAutoFit/>
            </a:bodyPr>
            <a:lstStyle/>
            <a:p>
              <a:r>
                <a:rPr lang="es-ES" dirty="0" smtClean="0"/>
                <a:t>b</a:t>
              </a:r>
              <a:r>
                <a:rPr lang="es-ES" baseline="-25000" dirty="0" smtClean="0"/>
                <a:t>2</a:t>
              </a:r>
              <a:endParaRPr lang="es-MX" dirty="0"/>
            </a:p>
          </p:txBody>
        </p:sp>
        <p:sp>
          <p:nvSpPr>
            <p:cNvPr id="25" name="24 CuadroTexto"/>
            <p:cNvSpPr txBox="1"/>
            <p:nvPr/>
          </p:nvSpPr>
          <p:spPr>
            <a:xfrm>
              <a:off x="6215074" y="3643320"/>
              <a:ext cx="571504" cy="307777"/>
            </a:xfrm>
            <a:prstGeom prst="rect">
              <a:avLst/>
            </a:prstGeom>
            <a:noFill/>
          </p:spPr>
          <p:txBody>
            <a:bodyPr wrap="square" rtlCol="0">
              <a:spAutoFit/>
            </a:bodyPr>
            <a:lstStyle/>
            <a:p>
              <a:r>
                <a:rPr lang="es-ES" dirty="0" err="1" smtClean="0"/>
                <a:t>b</a:t>
              </a:r>
              <a:r>
                <a:rPr lang="es-ES" baseline="-25000" dirty="0" err="1" smtClean="0"/>
                <a:t>n</a:t>
              </a:r>
              <a:endParaRPr lang="es-MX" dirty="0"/>
            </a:p>
          </p:txBody>
        </p:sp>
        <p:sp>
          <p:nvSpPr>
            <p:cNvPr id="26" name="25 CuadroTexto"/>
            <p:cNvSpPr txBox="1"/>
            <p:nvPr/>
          </p:nvSpPr>
          <p:spPr>
            <a:xfrm>
              <a:off x="1285852" y="2500312"/>
              <a:ext cx="928694" cy="461665"/>
            </a:xfrm>
            <a:prstGeom prst="rect">
              <a:avLst/>
            </a:prstGeom>
            <a:noFill/>
          </p:spPr>
          <p:txBody>
            <a:bodyPr wrap="square" rtlCol="0">
              <a:spAutoFit/>
            </a:bodyPr>
            <a:lstStyle/>
            <a:p>
              <a:pPr algn="ctr"/>
              <a:r>
                <a:rPr lang="es-ES" sz="1200" dirty="0" smtClean="0"/>
                <a:t>Unidades ofertadas</a:t>
              </a:r>
              <a:endParaRPr lang="es-MX" sz="1200" dirty="0"/>
            </a:p>
          </p:txBody>
        </p:sp>
        <p:sp>
          <p:nvSpPr>
            <p:cNvPr id="27" name="26 CuadroTexto"/>
            <p:cNvSpPr txBox="1"/>
            <p:nvPr/>
          </p:nvSpPr>
          <p:spPr>
            <a:xfrm>
              <a:off x="6786578" y="2500312"/>
              <a:ext cx="1143008" cy="461665"/>
            </a:xfrm>
            <a:prstGeom prst="rect">
              <a:avLst/>
            </a:prstGeom>
            <a:noFill/>
          </p:spPr>
          <p:txBody>
            <a:bodyPr wrap="square" rtlCol="0">
              <a:spAutoFit/>
            </a:bodyPr>
            <a:lstStyle/>
            <a:p>
              <a:pPr algn="ctr"/>
              <a:r>
                <a:rPr lang="es-ES" sz="1200" dirty="0" smtClean="0"/>
                <a:t>Unidades demandadas</a:t>
              </a:r>
              <a:endParaRPr lang="es-MX" sz="1200" dirty="0"/>
            </a:p>
          </p:txBody>
        </p:sp>
        <p:sp>
          <p:nvSpPr>
            <p:cNvPr id="28" name="27 CuadroTexto"/>
            <p:cNvSpPr txBox="1"/>
            <p:nvPr/>
          </p:nvSpPr>
          <p:spPr>
            <a:xfrm>
              <a:off x="2857488" y="1428742"/>
              <a:ext cx="1143008" cy="307777"/>
            </a:xfrm>
            <a:prstGeom prst="rect">
              <a:avLst/>
            </a:prstGeom>
            <a:noFill/>
          </p:spPr>
          <p:txBody>
            <a:bodyPr wrap="square" rtlCol="0">
              <a:spAutoFit/>
            </a:bodyPr>
            <a:lstStyle/>
            <a:p>
              <a:pPr algn="ctr"/>
              <a:r>
                <a:rPr lang="es-ES" dirty="0" smtClean="0"/>
                <a:t>Orígenes</a:t>
              </a:r>
              <a:endParaRPr lang="es-MX" dirty="0"/>
            </a:p>
          </p:txBody>
        </p:sp>
        <p:sp>
          <p:nvSpPr>
            <p:cNvPr id="29" name="28 CuadroTexto"/>
            <p:cNvSpPr txBox="1"/>
            <p:nvPr/>
          </p:nvSpPr>
          <p:spPr>
            <a:xfrm>
              <a:off x="5214942" y="1428742"/>
              <a:ext cx="1143008" cy="307777"/>
            </a:xfrm>
            <a:prstGeom prst="rect">
              <a:avLst/>
            </a:prstGeom>
            <a:noFill/>
          </p:spPr>
          <p:txBody>
            <a:bodyPr wrap="square" rtlCol="0">
              <a:spAutoFit/>
            </a:bodyPr>
            <a:lstStyle/>
            <a:p>
              <a:pPr algn="ctr"/>
              <a:r>
                <a:rPr lang="es-ES" dirty="0" smtClean="0"/>
                <a:t>Destinos</a:t>
              </a:r>
              <a:endParaRPr lang="es-MX" dirty="0"/>
            </a:p>
          </p:txBody>
        </p:sp>
        <p:sp>
          <p:nvSpPr>
            <p:cNvPr id="30" name="29 CuadroTexto"/>
            <p:cNvSpPr txBox="1"/>
            <p:nvPr/>
          </p:nvSpPr>
          <p:spPr>
            <a:xfrm>
              <a:off x="4143372" y="1571618"/>
              <a:ext cx="928694" cy="523220"/>
            </a:xfrm>
            <a:prstGeom prst="rect">
              <a:avLst/>
            </a:prstGeom>
            <a:noFill/>
          </p:spPr>
          <p:txBody>
            <a:bodyPr wrap="square" rtlCol="0">
              <a:spAutoFit/>
            </a:bodyPr>
            <a:lstStyle/>
            <a:p>
              <a:r>
                <a:rPr lang="es-ES" dirty="0" smtClean="0"/>
                <a:t>c</a:t>
              </a:r>
              <a:r>
                <a:rPr lang="es-ES" baseline="-25000" dirty="0" smtClean="0"/>
                <a:t>11</a:t>
              </a:r>
              <a:r>
                <a:rPr lang="es-ES" dirty="0" smtClean="0"/>
                <a:t> : x</a:t>
              </a:r>
              <a:r>
                <a:rPr lang="es-ES" baseline="-25000" dirty="0" smtClean="0"/>
                <a:t>11</a:t>
              </a:r>
              <a:endParaRPr lang="es-MX" dirty="0" smtClean="0"/>
            </a:p>
            <a:p>
              <a:endParaRPr lang="es-MX" dirty="0"/>
            </a:p>
          </p:txBody>
        </p:sp>
        <p:cxnSp>
          <p:nvCxnSpPr>
            <p:cNvPr id="31" name="30 Conector recto de flecha"/>
            <p:cNvCxnSpPr>
              <a:stCxn id="6" idx="6"/>
              <a:endCxn id="9" idx="2"/>
            </p:cNvCxnSpPr>
            <p:nvPr/>
          </p:nvCxnSpPr>
          <p:spPr>
            <a:xfrm flipV="1">
              <a:off x="3643306" y="2000246"/>
              <a:ext cx="1785950" cy="71438"/>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a:stCxn id="7" idx="6"/>
              <a:endCxn id="9" idx="2"/>
            </p:cNvCxnSpPr>
            <p:nvPr/>
          </p:nvCxnSpPr>
          <p:spPr>
            <a:xfrm flipV="1">
              <a:off x="3643306" y="2000246"/>
              <a:ext cx="1785950" cy="714380"/>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a:stCxn id="6" idx="6"/>
              <a:endCxn id="10" idx="2"/>
            </p:cNvCxnSpPr>
            <p:nvPr/>
          </p:nvCxnSpPr>
          <p:spPr>
            <a:xfrm>
              <a:off x="3643306" y="2071684"/>
              <a:ext cx="1785950" cy="642942"/>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a:endCxn id="11" idx="2"/>
            </p:cNvCxnSpPr>
            <p:nvPr/>
          </p:nvCxnSpPr>
          <p:spPr>
            <a:xfrm rot="16200000" flipH="1">
              <a:off x="3643306" y="2071684"/>
              <a:ext cx="1785950" cy="1785950"/>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a:stCxn id="7" idx="6"/>
              <a:endCxn id="10" idx="2"/>
            </p:cNvCxnSpPr>
            <p:nvPr/>
          </p:nvCxnSpPr>
          <p:spPr>
            <a:xfrm>
              <a:off x="3643306" y="2714626"/>
              <a:ext cx="1785950" cy="1588"/>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6" name="35 Conector recto de flecha"/>
            <p:cNvCxnSpPr>
              <a:stCxn id="7" idx="6"/>
              <a:endCxn id="11" idx="2"/>
            </p:cNvCxnSpPr>
            <p:nvPr/>
          </p:nvCxnSpPr>
          <p:spPr>
            <a:xfrm>
              <a:off x="3643306" y="2714626"/>
              <a:ext cx="1785950" cy="1143008"/>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p:nvPr/>
          </p:nvCxnSpPr>
          <p:spPr>
            <a:xfrm rot="5400000" flipH="1" flipV="1">
              <a:off x="3571868" y="2071684"/>
              <a:ext cx="1857388" cy="1714512"/>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a:stCxn id="8" idx="6"/>
              <a:endCxn id="10" idx="2"/>
            </p:cNvCxnSpPr>
            <p:nvPr/>
          </p:nvCxnSpPr>
          <p:spPr>
            <a:xfrm flipV="1">
              <a:off x="3643306" y="2714626"/>
              <a:ext cx="1785950" cy="1143008"/>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a:stCxn id="8" idx="6"/>
              <a:endCxn id="11" idx="2"/>
            </p:cNvCxnSpPr>
            <p:nvPr/>
          </p:nvCxnSpPr>
          <p:spPr>
            <a:xfrm>
              <a:off x="3643306" y="3857634"/>
              <a:ext cx="1785950" cy="1588"/>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grpSp>
      <p:sp>
        <p:nvSpPr>
          <p:cNvPr id="40" name="39 CuadroTexto"/>
          <p:cNvSpPr txBox="1"/>
          <p:nvPr/>
        </p:nvSpPr>
        <p:spPr>
          <a:xfrm>
            <a:off x="1428728" y="4857760"/>
            <a:ext cx="6643734" cy="523220"/>
          </a:xfrm>
          <a:prstGeom prst="rect">
            <a:avLst/>
          </a:prstGeom>
          <a:noFill/>
        </p:spPr>
        <p:txBody>
          <a:bodyPr wrap="square" rtlCol="0">
            <a:spAutoFit/>
          </a:bodyPr>
          <a:lstStyle/>
          <a:p>
            <a:r>
              <a:rPr lang="es-ES" sz="1400" dirty="0" smtClean="0">
                <a:latin typeface="Arial" pitchFamily="34" charset="0"/>
                <a:cs typeface="Arial" pitchFamily="34" charset="0"/>
              </a:rPr>
              <a:t>Figura 1. Representación del modelo de transporte (Taha, H. 2012)</a:t>
            </a:r>
            <a:endParaRPr lang="es-MX" sz="1400" dirty="0" smtClean="0">
              <a:latin typeface="Arial" pitchFamily="34" charset="0"/>
              <a:cs typeface="Arial" pitchFamily="34" charset="0"/>
            </a:endParaRPr>
          </a:p>
          <a:p>
            <a:endParaRPr lang="es-MX" sz="1400" dirty="0">
              <a:latin typeface="Arial" pitchFamily="34" charset="0"/>
              <a:cs typeface="Arial" pitchFamily="34" charset="0"/>
            </a:endParaRPr>
          </a:p>
        </p:txBody>
      </p:sp>
    </p:spTree>
    <p:extLst>
      <p:ext uri="{BB962C8B-B14F-4D97-AF65-F5344CB8AC3E}">
        <p14:creationId xmlns="" xmlns:p14="http://schemas.microsoft.com/office/powerpoint/2010/main" val="38854114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rmAutofit/>
          </a:bodyPr>
          <a:lstStyle/>
          <a:p>
            <a:r>
              <a:rPr lang="es" sz="3600" dirty="0" smtClean="0">
                <a:latin typeface="Arial" pitchFamily="34" charset="0"/>
                <a:cs typeface="Arial" pitchFamily="34" charset="0"/>
              </a:rPr>
              <a:t>Definición del modelo de transporte</a:t>
            </a:r>
            <a:endParaRPr lang="es-MX" sz="3600" dirty="0"/>
          </a:p>
        </p:txBody>
      </p:sp>
      <p:sp>
        <p:nvSpPr>
          <p:cNvPr id="3" name="2 Marcador de contenido"/>
          <p:cNvSpPr>
            <a:spLocks noGrp="1"/>
          </p:cNvSpPr>
          <p:nvPr>
            <p:ph idx="1"/>
          </p:nvPr>
        </p:nvSpPr>
        <p:spPr>
          <a:xfrm>
            <a:off x="428596" y="1285860"/>
            <a:ext cx="8229600" cy="4043378"/>
          </a:xfrm>
        </p:spPr>
        <p:txBody>
          <a:bodyPr>
            <a:normAutofit lnSpcReduction="10000"/>
          </a:bodyPr>
          <a:lstStyle/>
          <a:p>
            <a:pPr algn="just">
              <a:lnSpc>
                <a:spcPct val="170000"/>
              </a:lnSpc>
              <a:buNone/>
            </a:pPr>
            <a:r>
              <a:rPr lang="es-ES" sz="1900" dirty="0" smtClean="0">
                <a:latin typeface="Arial" pitchFamily="34" charset="0"/>
                <a:cs typeface="Arial" pitchFamily="34" charset="0"/>
              </a:rPr>
              <a:t>La red que aparece en la figura 1 representa el problema. Hay m orígenes y n destinos, cada uno representado por un nodo. Los arcos representan las rutas que unen los orígenes con los destinos. El arco (i, j) contiene dos tipos de información: el costo de transporte por unidad </a:t>
            </a:r>
            <a:r>
              <a:rPr lang="es-ES" sz="1900" dirty="0" err="1" smtClean="0">
                <a:latin typeface="Arial" pitchFamily="34" charset="0"/>
                <a:cs typeface="Arial" pitchFamily="34" charset="0"/>
              </a:rPr>
              <a:t>c</a:t>
            </a:r>
            <a:r>
              <a:rPr lang="es-ES" sz="2000" baseline="-25000" dirty="0" err="1" smtClean="0"/>
              <a:t>ij</a:t>
            </a:r>
            <a:r>
              <a:rPr lang="es-MX" sz="2000" dirty="0" smtClean="0"/>
              <a:t> </a:t>
            </a:r>
            <a:r>
              <a:rPr lang="es-ES" sz="1900" dirty="0" smtClean="0">
                <a:latin typeface="Arial" pitchFamily="34" charset="0"/>
                <a:cs typeface="Arial" pitchFamily="34" charset="0"/>
              </a:rPr>
              <a:t>y la cantidad transportada </a:t>
            </a:r>
            <a:r>
              <a:rPr lang="es-ES" sz="1900" dirty="0" err="1" smtClean="0">
                <a:latin typeface="Arial" pitchFamily="34" charset="0"/>
                <a:cs typeface="Arial" pitchFamily="34" charset="0"/>
              </a:rPr>
              <a:t>x</a:t>
            </a:r>
            <a:r>
              <a:rPr lang="es-ES" sz="1900" baseline="-25000" dirty="0" err="1" smtClean="0">
                <a:latin typeface="Arial" pitchFamily="34" charset="0"/>
                <a:cs typeface="Arial" pitchFamily="34" charset="0"/>
              </a:rPr>
              <a:t>i</a:t>
            </a:r>
            <a:r>
              <a:rPr lang="es-ES" sz="1800" baseline="-25000" dirty="0" err="1" smtClean="0"/>
              <a:t>j</a:t>
            </a:r>
            <a:r>
              <a:rPr lang="es-ES" sz="1900" dirty="0" smtClean="0">
                <a:latin typeface="Arial" pitchFamily="34" charset="0"/>
                <a:cs typeface="Arial" pitchFamily="34" charset="0"/>
              </a:rPr>
              <a:t>. La cantidad de la oferta es </a:t>
            </a:r>
            <a:r>
              <a:rPr lang="es-ES" sz="1900" dirty="0" err="1" smtClean="0">
                <a:latin typeface="Arial" pitchFamily="34" charset="0"/>
                <a:cs typeface="Arial" pitchFamily="34" charset="0"/>
              </a:rPr>
              <a:t>a</a:t>
            </a:r>
            <a:r>
              <a:rPr lang="es-ES" sz="1800" baseline="-25000" dirty="0" err="1" smtClean="0"/>
              <a:t>ij</a:t>
            </a:r>
            <a:r>
              <a:rPr lang="es-ES" sz="1900" dirty="0" smtClean="0">
                <a:latin typeface="Arial" pitchFamily="34" charset="0"/>
                <a:cs typeface="Arial" pitchFamily="34" charset="0"/>
              </a:rPr>
              <a:t> y la cantidad de la demanda es </a:t>
            </a:r>
            <a:r>
              <a:rPr lang="es-ES" sz="1900" dirty="0" err="1" smtClean="0">
                <a:latin typeface="Arial" pitchFamily="34" charset="0"/>
                <a:cs typeface="Arial" pitchFamily="34" charset="0"/>
              </a:rPr>
              <a:t>b</a:t>
            </a:r>
            <a:r>
              <a:rPr lang="es-ES" sz="2000" baseline="-25000" dirty="0" err="1" smtClean="0"/>
              <a:t>ij</a:t>
            </a:r>
            <a:r>
              <a:rPr lang="es-ES" sz="1900" dirty="0" smtClean="0">
                <a:latin typeface="Arial" pitchFamily="34" charset="0"/>
                <a:cs typeface="Arial" pitchFamily="34" charset="0"/>
              </a:rPr>
              <a:t>. El objetivo del modelo es minimizar el costo de transporte total al mismo tiempo que se satisfacen las restricciones de la oferta y demanda.</a:t>
            </a:r>
            <a:endParaRPr lang="es-MX" sz="1900" dirty="0" smtClean="0">
              <a:latin typeface="Arial" pitchFamily="34" charset="0"/>
              <a:cs typeface="Arial" pitchFamily="34" charset="0"/>
            </a:endParaRPr>
          </a:p>
          <a:p>
            <a:pPr>
              <a:buNone/>
            </a:pPr>
            <a:endParaRPr lang="es-MX" dirty="0"/>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6908"/>
          </a:xfrm>
        </p:spPr>
        <p:txBody>
          <a:bodyPr>
            <a:normAutofit/>
          </a:bodyPr>
          <a:lstStyle/>
          <a:p>
            <a:pPr marL="0" indent="0" algn="l"/>
            <a:r>
              <a:rPr lang="es" sz="2000" dirty="0" smtClean="0">
                <a:latin typeface="Arial" pitchFamily="34" charset="0"/>
                <a:cs typeface="Arial" pitchFamily="34" charset="0"/>
              </a:rPr>
              <a:t>Matriz de costos</a:t>
            </a:r>
            <a:endParaRPr lang="es-MX" sz="2000" b="1" dirty="0">
              <a:latin typeface="Arial" pitchFamily="34" charset="0"/>
              <a:cs typeface="Arial" pitchFamily="34" charset="0"/>
            </a:endParaRPr>
          </a:p>
        </p:txBody>
      </p:sp>
      <p:graphicFrame>
        <p:nvGraphicFramePr>
          <p:cNvPr id="112" name="111 Tabla"/>
          <p:cNvGraphicFramePr>
            <a:graphicFrameLocks noGrp="1"/>
          </p:cNvGraphicFramePr>
          <p:nvPr/>
        </p:nvGraphicFramePr>
        <p:xfrm>
          <a:off x="760739" y="1357304"/>
          <a:ext cx="6408712" cy="2856316"/>
        </p:xfrm>
        <a:graphic>
          <a:graphicData uri="http://schemas.openxmlformats.org/drawingml/2006/table">
            <a:tbl>
              <a:tblPr firstRow="1" bandRow="1"/>
              <a:tblGrid>
                <a:gridCol w="1602178"/>
                <a:gridCol w="1602178"/>
                <a:gridCol w="1602178"/>
                <a:gridCol w="1602178"/>
              </a:tblGrid>
              <a:tr h="714079">
                <a:tc>
                  <a:txBody>
                    <a:bodyPr/>
                    <a:lstStyle/>
                    <a:p>
                      <a:pPr algn="ctr"/>
                      <a:endParaRPr lang="es-MX" dirty="0"/>
                    </a:p>
                  </a:txBody>
                  <a:tcPr/>
                </a:tc>
                <a:tc>
                  <a:txBody>
                    <a:bodyPr/>
                    <a:lstStyle/>
                    <a:p>
                      <a:pPr algn="ctr"/>
                      <a:endParaRPr lang="es-MX" dirty="0"/>
                    </a:p>
                  </a:txBody>
                  <a:tcPr/>
                </a:tc>
                <a:tc>
                  <a:txBody>
                    <a:bodyPr/>
                    <a:lstStyle/>
                    <a:p>
                      <a:pPr algn="ctr"/>
                      <a:endParaRPr lang="es-MX" dirty="0"/>
                    </a:p>
                  </a:txBody>
                  <a:tcPr/>
                </a:tc>
                <a:tc>
                  <a:txBody>
                    <a:bodyPr/>
                    <a:lstStyle/>
                    <a:p>
                      <a:pPr algn="ctr"/>
                      <a:endParaRPr lang="es-MX" dirty="0"/>
                    </a:p>
                  </a:txBody>
                  <a:tcPr/>
                </a:tc>
              </a:tr>
              <a:tr h="714079">
                <a:tc>
                  <a:txBody>
                    <a:bodyPr/>
                    <a:lstStyle/>
                    <a:p>
                      <a:pPr algn="ctr"/>
                      <a:endParaRPr lang="es-MX" dirty="0"/>
                    </a:p>
                  </a:txBody>
                  <a:tcPr/>
                </a:tc>
                <a:tc>
                  <a:txBody>
                    <a:bodyPr/>
                    <a:lstStyle/>
                    <a:p>
                      <a:pPr algn="ctr"/>
                      <a:endParaRPr lang="es-MX" dirty="0"/>
                    </a:p>
                  </a:txBody>
                  <a:tcPr/>
                </a:tc>
                <a:tc>
                  <a:txBody>
                    <a:bodyPr/>
                    <a:lstStyle/>
                    <a:p>
                      <a:pPr algn="ctr"/>
                      <a:endParaRPr lang="es-MX" dirty="0"/>
                    </a:p>
                  </a:txBody>
                  <a:tcPr/>
                </a:tc>
                <a:tc>
                  <a:txBody>
                    <a:bodyPr/>
                    <a:lstStyle/>
                    <a:p>
                      <a:pPr algn="ctr"/>
                      <a:endParaRPr lang="es-MX" dirty="0"/>
                    </a:p>
                  </a:txBody>
                  <a:tcPr/>
                </a:tc>
              </a:tr>
              <a:tr h="714079">
                <a:tc>
                  <a:txBody>
                    <a:bodyPr/>
                    <a:lstStyle/>
                    <a:p>
                      <a:pPr algn="ctr"/>
                      <a:endParaRPr lang="es-MX" dirty="0"/>
                    </a:p>
                  </a:txBody>
                  <a:tcPr/>
                </a:tc>
                <a:tc>
                  <a:txBody>
                    <a:bodyPr/>
                    <a:lstStyle/>
                    <a:p>
                      <a:pPr algn="ctr"/>
                      <a:endParaRPr lang="es-MX" dirty="0"/>
                    </a:p>
                  </a:txBody>
                  <a:tcPr/>
                </a:tc>
                <a:tc>
                  <a:txBody>
                    <a:bodyPr/>
                    <a:lstStyle/>
                    <a:p>
                      <a:pPr algn="ctr"/>
                      <a:endParaRPr lang="es-MX" dirty="0"/>
                    </a:p>
                  </a:txBody>
                  <a:tcPr/>
                </a:tc>
                <a:tc>
                  <a:txBody>
                    <a:bodyPr/>
                    <a:lstStyle/>
                    <a:p>
                      <a:pPr algn="ctr"/>
                      <a:endParaRPr lang="es-MX" dirty="0"/>
                    </a:p>
                  </a:txBody>
                  <a:tcPr/>
                </a:tc>
              </a:tr>
              <a:tr h="714079">
                <a:tc>
                  <a:txBody>
                    <a:bodyPr/>
                    <a:lstStyle/>
                    <a:p>
                      <a:pPr algn="ctr"/>
                      <a:endParaRPr lang="es-MX" dirty="0"/>
                    </a:p>
                  </a:txBody>
                  <a:tcPr/>
                </a:tc>
                <a:tc>
                  <a:txBody>
                    <a:bodyPr/>
                    <a:lstStyle/>
                    <a:p>
                      <a:pPr algn="ctr"/>
                      <a:endParaRPr lang="es-MX" dirty="0"/>
                    </a:p>
                  </a:txBody>
                  <a:tcPr/>
                </a:tc>
                <a:tc>
                  <a:txBody>
                    <a:bodyPr/>
                    <a:lstStyle/>
                    <a:p>
                      <a:pPr algn="ctr"/>
                      <a:endParaRPr lang="es-MX" dirty="0"/>
                    </a:p>
                  </a:txBody>
                  <a:tcPr/>
                </a:tc>
                <a:tc>
                  <a:txBody>
                    <a:bodyPr/>
                    <a:lstStyle/>
                    <a:p>
                      <a:pPr algn="ctr"/>
                      <a:endParaRPr lang="es-MX" dirty="0"/>
                    </a:p>
                  </a:txBody>
                  <a:tcPr/>
                </a:tc>
              </a:tr>
            </a:tbl>
          </a:graphicData>
        </a:graphic>
      </p:graphicFrame>
      <p:sp>
        <p:nvSpPr>
          <p:cNvPr id="113" name="112 CuadroTexto"/>
          <p:cNvSpPr txBox="1"/>
          <p:nvPr/>
        </p:nvSpPr>
        <p:spPr>
          <a:xfrm>
            <a:off x="1840859" y="1357304"/>
            <a:ext cx="504056" cy="307777"/>
          </a:xfrm>
          <a:prstGeom prst="rect">
            <a:avLst/>
          </a:prstGeom>
          <a:noFill/>
        </p:spPr>
        <p:txBody>
          <a:bodyPr wrap="square" rtlCol="0">
            <a:spAutoFit/>
          </a:bodyPr>
          <a:lstStyle/>
          <a:p>
            <a:r>
              <a:rPr lang="es-MX" dirty="0" smtClean="0">
                <a:solidFill>
                  <a:srgbClr val="C00000"/>
                </a:solidFill>
              </a:rPr>
              <a:t>C</a:t>
            </a:r>
            <a:r>
              <a:rPr lang="es-MX" baseline="-25000" dirty="0" smtClean="0">
                <a:solidFill>
                  <a:srgbClr val="C00000"/>
                </a:solidFill>
              </a:rPr>
              <a:t>11</a:t>
            </a:r>
            <a:endParaRPr lang="es-MX" dirty="0" smtClean="0">
              <a:solidFill>
                <a:srgbClr val="C00000"/>
              </a:solidFill>
            </a:endParaRPr>
          </a:p>
        </p:txBody>
      </p:sp>
      <p:sp>
        <p:nvSpPr>
          <p:cNvPr id="114" name="113 CuadroTexto"/>
          <p:cNvSpPr txBox="1"/>
          <p:nvPr/>
        </p:nvSpPr>
        <p:spPr>
          <a:xfrm>
            <a:off x="3425035" y="1357304"/>
            <a:ext cx="504056" cy="307777"/>
          </a:xfrm>
          <a:prstGeom prst="rect">
            <a:avLst/>
          </a:prstGeom>
          <a:noFill/>
        </p:spPr>
        <p:txBody>
          <a:bodyPr wrap="square" rtlCol="0">
            <a:spAutoFit/>
          </a:bodyPr>
          <a:lstStyle/>
          <a:p>
            <a:r>
              <a:rPr lang="es-MX" dirty="0" smtClean="0">
                <a:solidFill>
                  <a:srgbClr val="C00000"/>
                </a:solidFill>
              </a:rPr>
              <a:t>C</a:t>
            </a:r>
            <a:r>
              <a:rPr lang="es-MX" baseline="-25000" dirty="0" smtClean="0">
                <a:solidFill>
                  <a:srgbClr val="C00000"/>
                </a:solidFill>
              </a:rPr>
              <a:t>12</a:t>
            </a:r>
            <a:endParaRPr lang="es-MX" dirty="0" smtClean="0">
              <a:solidFill>
                <a:srgbClr val="C00000"/>
              </a:solidFill>
            </a:endParaRPr>
          </a:p>
        </p:txBody>
      </p:sp>
      <p:sp>
        <p:nvSpPr>
          <p:cNvPr id="115" name="114 CuadroTexto"/>
          <p:cNvSpPr txBox="1"/>
          <p:nvPr/>
        </p:nvSpPr>
        <p:spPr>
          <a:xfrm>
            <a:off x="6665395" y="1357304"/>
            <a:ext cx="504056" cy="307777"/>
          </a:xfrm>
          <a:prstGeom prst="rect">
            <a:avLst/>
          </a:prstGeom>
          <a:noFill/>
        </p:spPr>
        <p:txBody>
          <a:bodyPr wrap="square" rtlCol="0">
            <a:spAutoFit/>
          </a:bodyPr>
          <a:lstStyle/>
          <a:p>
            <a:r>
              <a:rPr lang="es-MX" dirty="0" smtClean="0">
                <a:solidFill>
                  <a:srgbClr val="C00000"/>
                </a:solidFill>
              </a:rPr>
              <a:t>C</a:t>
            </a:r>
            <a:r>
              <a:rPr lang="es-MX" baseline="-25000" dirty="0" smtClean="0">
                <a:solidFill>
                  <a:srgbClr val="C00000"/>
                </a:solidFill>
              </a:rPr>
              <a:t>1n</a:t>
            </a:r>
            <a:endParaRPr lang="es-MX" dirty="0" smtClean="0">
              <a:solidFill>
                <a:srgbClr val="C00000"/>
              </a:solidFill>
            </a:endParaRPr>
          </a:p>
        </p:txBody>
      </p:sp>
      <p:sp>
        <p:nvSpPr>
          <p:cNvPr id="116" name="115 CuadroTexto"/>
          <p:cNvSpPr txBox="1"/>
          <p:nvPr/>
        </p:nvSpPr>
        <p:spPr>
          <a:xfrm>
            <a:off x="4357686" y="1214428"/>
            <a:ext cx="720080" cy="584775"/>
          </a:xfrm>
          <a:prstGeom prst="rect">
            <a:avLst/>
          </a:prstGeom>
          <a:noFill/>
        </p:spPr>
        <p:txBody>
          <a:bodyPr wrap="square" rtlCol="0">
            <a:spAutoFit/>
          </a:bodyPr>
          <a:lstStyle/>
          <a:p>
            <a:r>
              <a:rPr lang="es-MX" sz="3200" dirty="0" smtClean="0">
                <a:latin typeface="+mn-lt"/>
              </a:rPr>
              <a:t>…</a:t>
            </a:r>
            <a:endParaRPr lang="es-MX" sz="3200" dirty="0">
              <a:latin typeface="+mn-lt"/>
            </a:endParaRPr>
          </a:p>
        </p:txBody>
      </p:sp>
      <p:sp>
        <p:nvSpPr>
          <p:cNvPr id="117" name="116 CuadroTexto"/>
          <p:cNvSpPr txBox="1"/>
          <p:nvPr/>
        </p:nvSpPr>
        <p:spPr>
          <a:xfrm>
            <a:off x="1840859" y="2077384"/>
            <a:ext cx="504056" cy="307777"/>
          </a:xfrm>
          <a:prstGeom prst="rect">
            <a:avLst/>
          </a:prstGeom>
          <a:noFill/>
        </p:spPr>
        <p:txBody>
          <a:bodyPr wrap="square" rtlCol="0">
            <a:spAutoFit/>
          </a:bodyPr>
          <a:lstStyle/>
          <a:p>
            <a:r>
              <a:rPr lang="es-MX" dirty="0" smtClean="0">
                <a:solidFill>
                  <a:srgbClr val="C00000"/>
                </a:solidFill>
              </a:rPr>
              <a:t>C</a:t>
            </a:r>
            <a:r>
              <a:rPr lang="es-MX" baseline="-25000" dirty="0" smtClean="0">
                <a:solidFill>
                  <a:srgbClr val="C00000"/>
                </a:solidFill>
              </a:rPr>
              <a:t>21</a:t>
            </a:r>
            <a:endParaRPr lang="es-MX" dirty="0" smtClean="0">
              <a:solidFill>
                <a:srgbClr val="C00000"/>
              </a:solidFill>
            </a:endParaRPr>
          </a:p>
        </p:txBody>
      </p:sp>
      <p:sp>
        <p:nvSpPr>
          <p:cNvPr id="118" name="117 CuadroTexto"/>
          <p:cNvSpPr txBox="1"/>
          <p:nvPr/>
        </p:nvSpPr>
        <p:spPr>
          <a:xfrm>
            <a:off x="1785918" y="3445536"/>
            <a:ext cx="631005" cy="369332"/>
          </a:xfrm>
          <a:prstGeom prst="rect">
            <a:avLst/>
          </a:prstGeom>
          <a:noFill/>
        </p:spPr>
        <p:txBody>
          <a:bodyPr wrap="square" rtlCol="0">
            <a:spAutoFit/>
          </a:bodyPr>
          <a:lstStyle/>
          <a:p>
            <a:r>
              <a:rPr lang="es-MX" dirty="0" smtClean="0">
                <a:solidFill>
                  <a:srgbClr val="C00000"/>
                </a:solidFill>
              </a:rPr>
              <a:t>C</a:t>
            </a:r>
            <a:r>
              <a:rPr lang="es-MX" baseline="-25000" dirty="0" smtClean="0">
                <a:solidFill>
                  <a:srgbClr val="C00000"/>
                </a:solidFill>
              </a:rPr>
              <a:t>m1</a:t>
            </a:r>
            <a:endParaRPr lang="es-MX" dirty="0" smtClean="0">
              <a:solidFill>
                <a:srgbClr val="C00000"/>
              </a:solidFill>
            </a:endParaRPr>
          </a:p>
        </p:txBody>
      </p:sp>
      <p:sp>
        <p:nvSpPr>
          <p:cNvPr id="119" name="118 CuadroTexto"/>
          <p:cNvSpPr txBox="1"/>
          <p:nvPr/>
        </p:nvSpPr>
        <p:spPr>
          <a:xfrm>
            <a:off x="3497043" y="2005376"/>
            <a:ext cx="504056" cy="307777"/>
          </a:xfrm>
          <a:prstGeom prst="rect">
            <a:avLst/>
          </a:prstGeom>
          <a:noFill/>
        </p:spPr>
        <p:txBody>
          <a:bodyPr wrap="square" rtlCol="0">
            <a:spAutoFit/>
          </a:bodyPr>
          <a:lstStyle/>
          <a:p>
            <a:r>
              <a:rPr lang="es-MX" dirty="0" smtClean="0">
                <a:solidFill>
                  <a:srgbClr val="C00000"/>
                </a:solidFill>
              </a:rPr>
              <a:t>C</a:t>
            </a:r>
            <a:r>
              <a:rPr lang="es-MX" baseline="-25000" dirty="0" smtClean="0">
                <a:solidFill>
                  <a:srgbClr val="C00000"/>
                </a:solidFill>
              </a:rPr>
              <a:t>21</a:t>
            </a:r>
            <a:endParaRPr lang="es-MX" dirty="0" smtClean="0">
              <a:solidFill>
                <a:srgbClr val="C00000"/>
              </a:solidFill>
            </a:endParaRPr>
          </a:p>
        </p:txBody>
      </p:sp>
      <p:sp>
        <p:nvSpPr>
          <p:cNvPr id="120" name="119 CuadroTexto"/>
          <p:cNvSpPr txBox="1"/>
          <p:nvPr/>
        </p:nvSpPr>
        <p:spPr>
          <a:xfrm>
            <a:off x="4361139" y="1933368"/>
            <a:ext cx="720080" cy="584775"/>
          </a:xfrm>
          <a:prstGeom prst="rect">
            <a:avLst/>
          </a:prstGeom>
          <a:noFill/>
        </p:spPr>
        <p:txBody>
          <a:bodyPr wrap="square" rtlCol="0">
            <a:spAutoFit/>
          </a:bodyPr>
          <a:lstStyle/>
          <a:p>
            <a:r>
              <a:rPr lang="es-MX" sz="3200" dirty="0" smtClean="0">
                <a:latin typeface="+mn-lt"/>
              </a:rPr>
              <a:t>…</a:t>
            </a:r>
            <a:endParaRPr lang="es-MX" sz="3200" dirty="0">
              <a:latin typeface="+mn-lt"/>
            </a:endParaRPr>
          </a:p>
        </p:txBody>
      </p:sp>
      <p:sp>
        <p:nvSpPr>
          <p:cNvPr id="121" name="120 CuadroTexto"/>
          <p:cNvSpPr txBox="1"/>
          <p:nvPr/>
        </p:nvSpPr>
        <p:spPr>
          <a:xfrm>
            <a:off x="3428992" y="3445536"/>
            <a:ext cx="572107" cy="369332"/>
          </a:xfrm>
          <a:prstGeom prst="rect">
            <a:avLst/>
          </a:prstGeom>
          <a:noFill/>
        </p:spPr>
        <p:txBody>
          <a:bodyPr wrap="square" rtlCol="0">
            <a:spAutoFit/>
          </a:bodyPr>
          <a:lstStyle/>
          <a:p>
            <a:r>
              <a:rPr lang="es-MX" dirty="0" smtClean="0">
                <a:solidFill>
                  <a:srgbClr val="C00000"/>
                </a:solidFill>
              </a:rPr>
              <a:t>C</a:t>
            </a:r>
            <a:r>
              <a:rPr lang="es-MX" baseline="-25000" dirty="0" smtClean="0">
                <a:solidFill>
                  <a:srgbClr val="C00000"/>
                </a:solidFill>
              </a:rPr>
              <a:t>m2</a:t>
            </a:r>
            <a:endParaRPr lang="es-MX" dirty="0" smtClean="0">
              <a:solidFill>
                <a:srgbClr val="C00000"/>
              </a:solidFill>
            </a:endParaRPr>
          </a:p>
        </p:txBody>
      </p:sp>
      <p:sp>
        <p:nvSpPr>
          <p:cNvPr id="122" name="121 CuadroTexto"/>
          <p:cNvSpPr txBox="1"/>
          <p:nvPr/>
        </p:nvSpPr>
        <p:spPr>
          <a:xfrm>
            <a:off x="6572264" y="3445536"/>
            <a:ext cx="597187" cy="369332"/>
          </a:xfrm>
          <a:prstGeom prst="rect">
            <a:avLst/>
          </a:prstGeom>
          <a:noFill/>
        </p:spPr>
        <p:txBody>
          <a:bodyPr wrap="square" rtlCol="0">
            <a:spAutoFit/>
          </a:bodyPr>
          <a:lstStyle/>
          <a:p>
            <a:r>
              <a:rPr lang="es-MX" dirty="0" err="1" smtClean="0">
                <a:solidFill>
                  <a:srgbClr val="C00000"/>
                </a:solidFill>
              </a:rPr>
              <a:t>C</a:t>
            </a:r>
            <a:r>
              <a:rPr lang="es-MX" baseline="-25000" dirty="0" err="1" smtClean="0">
                <a:solidFill>
                  <a:srgbClr val="C00000"/>
                </a:solidFill>
              </a:rPr>
              <a:t>mn</a:t>
            </a:r>
            <a:endParaRPr lang="es-MX" dirty="0" smtClean="0">
              <a:solidFill>
                <a:srgbClr val="C00000"/>
              </a:solidFill>
            </a:endParaRPr>
          </a:p>
        </p:txBody>
      </p:sp>
      <p:sp>
        <p:nvSpPr>
          <p:cNvPr id="123" name="122 CuadroTexto"/>
          <p:cNvSpPr txBox="1"/>
          <p:nvPr/>
        </p:nvSpPr>
        <p:spPr>
          <a:xfrm>
            <a:off x="1192787" y="1429312"/>
            <a:ext cx="504056" cy="307777"/>
          </a:xfrm>
          <a:prstGeom prst="rect">
            <a:avLst/>
          </a:prstGeom>
          <a:noFill/>
        </p:spPr>
        <p:txBody>
          <a:bodyPr wrap="square" rtlCol="0">
            <a:spAutoFit/>
          </a:bodyPr>
          <a:lstStyle/>
          <a:p>
            <a:r>
              <a:rPr lang="es-MX" b="1" dirty="0" smtClean="0">
                <a:solidFill>
                  <a:schemeClr val="tx2">
                    <a:lumMod val="50000"/>
                  </a:schemeClr>
                </a:solidFill>
              </a:rPr>
              <a:t>x</a:t>
            </a:r>
            <a:r>
              <a:rPr lang="es-MX" b="1" baseline="-25000" dirty="0" smtClean="0">
                <a:solidFill>
                  <a:schemeClr val="tx2">
                    <a:lumMod val="50000"/>
                  </a:schemeClr>
                </a:solidFill>
              </a:rPr>
              <a:t>11</a:t>
            </a:r>
            <a:endParaRPr lang="es-MX" b="1" dirty="0" smtClean="0">
              <a:solidFill>
                <a:schemeClr val="tx2">
                  <a:lumMod val="50000"/>
                </a:schemeClr>
              </a:solidFill>
            </a:endParaRPr>
          </a:p>
        </p:txBody>
      </p:sp>
      <p:sp>
        <p:nvSpPr>
          <p:cNvPr id="124" name="123 CuadroTexto"/>
          <p:cNvSpPr txBox="1"/>
          <p:nvPr/>
        </p:nvSpPr>
        <p:spPr>
          <a:xfrm>
            <a:off x="2920979" y="1429312"/>
            <a:ext cx="504056" cy="307777"/>
          </a:xfrm>
          <a:prstGeom prst="rect">
            <a:avLst/>
          </a:prstGeom>
          <a:noFill/>
        </p:spPr>
        <p:txBody>
          <a:bodyPr wrap="square" rtlCol="0">
            <a:spAutoFit/>
          </a:bodyPr>
          <a:lstStyle/>
          <a:p>
            <a:r>
              <a:rPr lang="es-MX" b="1" dirty="0" smtClean="0">
                <a:solidFill>
                  <a:schemeClr val="tx2">
                    <a:lumMod val="50000"/>
                  </a:schemeClr>
                </a:solidFill>
              </a:rPr>
              <a:t>x</a:t>
            </a:r>
            <a:r>
              <a:rPr lang="es-MX" b="1" baseline="-25000" dirty="0" smtClean="0">
                <a:solidFill>
                  <a:schemeClr val="tx2">
                    <a:lumMod val="50000"/>
                  </a:schemeClr>
                </a:solidFill>
              </a:rPr>
              <a:t>12</a:t>
            </a:r>
            <a:endParaRPr lang="es-MX" b="1" dirty="0" smtClean="0">
              <a:solidFill>
                <a:schemeClr val="tx2">
                  <a:lumMod val="50000"/>
                </a:schemeClr>
              </a:solidFill>
            </a:endParaRPr>
          </a:p>
        </p:txBody>
      </p:sp>
      <p:sp>
        <p:nvSpPr>
          <p:cNvPr id="125" name="124 CuadroTexto"/>
          <p:cNvSpPr txBox="1"/>
          <p:nvPr/>
        </p:nvSpPr>
        <p:spPr>
          <a:xfrm>
            <a:off x="6089331" y="1501320"/>
            <a:ext cx="504056" cy="307777"/>
          </a:xfrm>
          <a:prstGeom prst="rect">
            <a:avLst/>
          </a:prstGeom>
          <a:noFill/>
        </p:spPr>
        <p:txBody>
          <a:bodyPr wrap="square" rtlCol="0">
            <a:spAutoFit/>
          </a:bodyPr>
          <a:lstStyle/>
          <a:p>
            <a:r>
              <a:rPr lang="es-MX" b="1" dirty="0" smtClean="0">
                <a:solidFill>
                  <a:schemeClr val="tx2">
                    <a:lumMod val="50000"/>
                  </a:schemeClr>
                </a:solidFill>
              </a:rPr>
              <a:t>x</a:t>
            </a:r>
            <a:r>
              <a:rPr lang="es-MX" b="1" baseline="-25000" dirty="0" smtClean="0">
                <a:solidFill>
                  <a:schemeClr val="tx2">
                    <a:lumMod val="50000"/>
                  </a:schemeClr>
                </a:solidFill>
              </a:rPr>
              <a:t>1n</a:t>
            </a:r>
            <a:endParaRPr lang="es-MX" b="1" dirty="0" smtClean="0">
              <a:solidFill>
                <a:schemeClr val="tx2">
                  <a:lumMod val="50000"/>
                </a:schemeClr>
              </a:solidFill>
            </a:endParaRPr>
          </a:p>
        </p:txBody>
      </p:sp>
      <p:sp>
        <p:nvSpPr>
          <p:cNvPr id="126" name="125 CuadroTexto"/>
          <p:cNvSpPr txBox="1"/>
          <p:nvPr/>
        </p:nvSpPr>
        <p:spPr>
          <a:xfrm>
            <a:off x="1192787" y="2149392"/>
            <a:ext cx="504056" cy="307777"/>
          </a:xfrm>
          <a:prstGeom prst="rect">
            <a:avLst/>
          </a:prstGeom>
          <a:noFill/>
        </p:spPr>
        <p:txBody>
          <a:bodyPr wrap="square" rtlCol="0">
            <a:spAutoFit/>
          </a:bodyPr>
          <a:lstStyle/>
          <a:p>
            <a:r>
              <a:rPr lang="es-MX" b="1" dirty="0" smtClean="0">
                <a:solidFill>
                  <a:schemeClr val="tx2">
                    <a:lumMod val="50000"/>
                  </a:schemeClr>
                </a:solidFill>
              </a:rPr>
              <a:t>x</a:t>
            </a:r>
            <a:r>
              <a:rPr lang="es-MX" b="1" baseline="-25000" dirty="0" smtClean="0">
                <a:solidFill>
                  <a:schemeClr val="tx2">
                    <a:lumMod val="50000"/>
                  </a:schemeClr>
                </a:solidFill>
              </a:rPr>
              <a:t>21</a:t>
            </a:r>
            <a:endParaRPr lang="es-MX" b="1" dirty="0" smtClean="0">
              <a:solidFill>
                <a:schemeClr val="tx2">
                  <a:lumMod val="50000"/>
                </a:schemeClr>
              </a:solidFill>
            </a:endParaRPr>
          </a:p>
        </p:txBody>
      </p:sp>
      <p:sp>
        <p:nvSpPr>
          <p:cNvPr id="127" name="126 CuadroTexto"/>
          <p:cNvSpPr txBox="1"/>
          <p:nvPr/>
        </p:nvSpPr>
        <p:spPr>
          <a:xfrm>
            <a:off x="2928959" y="2149962"/>
            <a:ext cx="504056" cy="307777"/>
          </a:xfrm>
          <a:prstGeom prst="rect">
            <a:avLst/>
          </a:prstGeom>
          <a:noFill/>
        </p:spPr>
        <p:txBody>
          <a:bodyPr wrap="square" rtlCol="0">
            <a:spAutoFit/>
          </a:bodyPr>
          <a:lstStyle/>
          <a:p>
            <a:r>
              <a:rPr lang="es-MX" b="1" dirty="0" smtClean="0">
                <a:solidFill>
                  <a:schemeClr val="tx2">
                    <a:lumMod val="50000"/>
                  </a:schemeClr>
                </a:solidFill>
              </a:rPr>
              <a:t>x</a:t>
            </a:r>
            <a:r>
              <a:rPr lang="es-MX" b="1" baseline="-25000" dirty="0" smtClean="0">
                <a:solidFill>
                  <a:schemeClr val="tx2">
                    <a:lumMod val="50000"/>
                  </a:schemeClr>
                </a:solidFill>
              </a:rPr>
              <a:t>22</a:t>
            </a:r>
            <a:endParaRPr lang="es-MX" b="1" dirty="0" smtClean="0">
              <a:solidFill>
                <a:schemeClr val="tx2">
                  <a:lumMod val="50000"/>
                </a:schemeClr>
              </a:solidFill>
            </a:endParaRPr>
          </a:p>
        </p:txBody>
      </p:sp>
      <p:sp>
        <p:nvSpPr>
          <p:cNvPr id="128" name="127 CuadroTexto"/>
          <p:cNvSpPr txBox="1"/>
          <p:nvPr/>
        </p:nvSpPr>
        <p:spPr>
          <a:xfrm>
            <a:off x="1192787" y="3661560"/>
            <a:ext cx="504056" cy="307777"/>
          </a:xfrm>
          <a:prstGeom prst="rect">
            <a:avLst/>
          </a:prstGeom>
          <a:noFill/>
        </p:spPr>
        <p:txBody>
          <a:bodyPr wrap="square" rtlCol="0">
            <a:spAutoFit/>
          </a:bodyPr>
          <a:lstStyle/>
          <a:p>
            <a:r>
              <a:rPr lang="es-MX" b="1" dirty="0" smtClean="0">
                <a:solidFill>
                  <a:schemeClr val="tx2">
                    <a:lumMod val="50000"/>
                  </a:schemeClr>
                </a:solidFill>
              </a:rPr>
              <a:t>x</a:t>
            </a:r>
            <a:r>
              <a:rPr lang="es-MX" b="1" baseline="-25000" dirty="0" smtClean="0">
                <a:solidFill>
                  <a:schemeClr val="tx2">
                    <a:lumMod val="50000"/>
                  </a:schemeClr>
                </a:solidFill>
              </a:rPr>
              <a:t>m1</a:t>
            </a:r>
            <a:endParaRPr lang="es-MX" b="1" dirty="0" smtClean="0">
              <a:solidFill>
                <a:schemeClr val="tx2">
                  <a:lumMod val="50000"/>
                </a:schemeClr>
              </a:solidFill>
            </a:endParaRPr>
          </a:p>
        </p:txBody>
      </p:sp>
      <p:sp>
        <p:nvSpPr>
          <p:cNvPr id="129" name="128 CuadroTexto"/>
          <p:cNvSpPr txBox="1"/>
          <p:nvPr/>
        </p:nvSpPr>
        <p:spPr>
          <a:xfrm>
            <a:off x="2776963" y="3661560"/>
            <a:ext cx="504056" cy="307777"/>
          </a:xfrm>
          <a:prstGeom prst="rect">
            <a:avLst/>
          </a:prstGeom>
          <a:noFill/>
        </p:spPr>
        <p:txBody>
          <a:bodyPr wrap="square" rtlCol="0">
            <a:spAutoFit/>
          </a:bodyPr>
          <a:lstStyle/>
          <a:p>
            <a:r>
              <a:rPr lang="es-MX" b="1" dirty="0" smtClean="0">
                <a:solidFill>
                  <a:schemeClr val="tx2">
                    <a:lumMod val="50000"/>
                  </a:schemeClr>
                </a:solidFill>
              </a:rPr>
              <a:t>x</a:t>
            </a:r>
            <a:r>
              <a:rPr lang="es-MX" b="1" baseline="-25000" dirty="0" smtClean="0">
                <a:solidFill>
                  <a:schemeClr val="tx2">
                    <a:lumMod val="50000"/>
                  </a:schemeClr>
                </a:solidFill>
              </a:rPr>
              <a:t>m2</a:t>
            </a:r>
            <a:endParaRPr lang="es-MX" b="1" dirty="0" smtClean="0">
              <a:solidFill>
                <a:schemeClr val="tx2">
                  <a:lumMod val="50000"/>
                </a:schemeClr>
              </a:solidFill>
            </a:endParaRPr>
          </a:p>
        </p:txBody>
      </p:sp>
      <p:sp>
        <p:nvSpPr>
          <p:cNvPr id="130" name="129 CuadroTexto"/>
          <p:cNvSpPr txBox="1"/>
          <p:nvPr/>
        </p:nvSpPr>
        <p:spPr>
          <a:xfrm>
            <a:off x="5945315" y="3589552"/>
            <a:ext cx="504056" cy="307777"/>
          </a:xfrm>
          <a:prstGeom prst="rect">
            <a:avLst/>
          </a:prstGeom>
          <a:noFill/>
        </p:spPr>
        <p:txBody>
          <a:bodyPr wrap="square" rtlCol="0">
            <a:spAutoFit/>
          </a:bodyPr>
          <a:lstStyle/>
          <a:p>
            <a:r>
              <a:rPr lang="es-MX" b="1" dirty="0" err="1" smtClean="0">
                <a:solidFill>
                  <a:schemeClr val="tx2">
                    <a:lumMod val="50000"/>
                  </a:schemeClr>
                </a:solidFill>
              </a:rPr>
              <a:t>x</a:t>
            </a:r>
            <a:r>
              <a:rPr lang="es-MX" b="1" baseline="-25000" dirty="0" err="1" smtClean="0">
                <a:solidFill>
                  <a:schemeClr val="tx2">
                    <a:lumMod val="50000"/>
                  </a:schemeClr>
                </a:solidFill>
              </a:rPr>
              <a:t>mn</a:t>
            </a:r>
            <a:endParaRPr lang="es-MX" b="1" dirty="0" smtClean="0">
              <a:solidFill>
                <a:schemeClr val="tx2">
                  <a:lumMod val="50000"/>
                </a:schemeClr>
              </a:solidFill>
            </a:endParaRPr>
          </a:p>
        </p:txBody>
      </p:sp>
      <p:sp>
        <p:nvSpPr>
          <p:cNvPr id="131" name="130 CuadroTexto"/>
          <p:cNvSpPr txBox="1"/>
          <p:nvPr/>
        </p:nvSpPr>
        <p:spPr>
          <a:xfrm>
            <a:off x="4505155" y="3301520"/>
            <a:ext cx="720080" cy="584775"/>
          </a:xfrm>
          <a:prstGeom prst="rect">
            <a:avLst/>
          </a:prstGeom>
          <a:noFill/>
        </p:spPr>
        <p:txBody>
          <a:bodyPr wrap="square" rtlCol="0">
            <a:spAutoFit/>
          </a:bodyPr>
          <a:lstStyle/>
          <a:p>
            <a:r>
              <a:rPr lang="es-MX" sz="3200" dirty="0" smtClean="0">
                <a:latin typeface="+mn-lt"/>
              </a:rPr>
              <a:t>…</a:t>
            </a:r>
            <a:endParaRPr lang="es-MX" sz="3200" dirty="0">
              <a:latin typeface="+mn-lt"/>
            </a:endParaRPr>
          </a:p>
        </p:txBody>
      </p:sp>
      <p:sp>
        <p:nvSpPr>
          <p:cNvPr id="132" name="131 CuadroTexto"/>
          <p:cNvSpPr txBox="1"/>
          <p:nvPr/>
        </p:nvSpPr>
        <p:spPr>
          <a:xfrm>
            <a:off x="3500430" y="4857760"/>
            <a:ext cx="1500198" cy="369332"/>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s-MX" dirty="0" smtClean="0"/>
              <a:t>Demandas</a:t>
            </a:r>
            <a:endParaRPr lang="es-MX" dirty="0"/>
          </a:p>
        </p:txBody>
      </p:sp>
      <p:sp>
        <p:nvSpPr>
          <p:cNvPr id="133" name="132 CuadroTexto"/>
          <p:cNvSpPr txBox="1"/>
          <p:nvPr/>
        </p:nvSpPr>
        <p:spPr>
          <a:xfrm rot="16200000">
            <a:off x="7257376" y="2355922"/>
            <a:ext cx="1509324" cy="369332"/>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s-MX" dirty="0" smtClean="0">
                <a:solidFill>
                  <a:schemeClr val="lt1"/>
                </a:solidFill>
                <a:latin typeface="+mn-lt"/>
                <a:ea typeface="+mn-ea"/>
                <a:cs typeface="+mn-cs"/>
              </a:rPr>
              <a:t>Suministros</a:t>
            </a:r>
          </a:p>
        </p:txBody>
      </p:sp>
      <p:sp>
        <p:nvSpPr>
          <p:cNvPr id="134" name="133 CuadroTexto"/>
          <p:cNvSpPr txBox="1"/>
          <p:nvPr/>
        </p:nvSpPr>
        <p:spPr>
          <a:xfrm>
            <a:off x="6715173" y="2078524"/>
            <a:ext cx="504056" cy="307777"/>
          </a:xfrm>
          <a:prstGeom prst="rect">
            <a:avLst/>
          </a:prstGeom>
          <a:noFill/>
        </p:spPr>
        <p:txBody>
          <a:bodyPr wrap="square" rtlCol="0">
            <a:spAutoFit/>
          </a:bodyPr>
          <a:lstStyle/>
          <a:p>
            <a:r>
              <a:rPr lang="es-MX" dirty="0" smtClean="0">
                <a:solidFill>
                  <a:srgbClr val="C00000"/>
                </a:solidFill>
              </a:rPr>
              <a:t>C</a:t>
            </a:r>
            <a:r>
              <a:rPr lang="es-MX" baseline="-25000" dirty="0" smtClean="0">
                <a:solidFill>
                  <a:srgbClr val="C00000"/>
                </a:solidFill>
              </a:rPr>
              <a:t>2n</a:t>
            </a:r>
            <a:endParaRPr lang="es-MX" dirty="0" smtClean="0">
              <a:solidFill>
                <a:srgbClr val="C00000"/>
              </a:solidFill>
            </a:endParaRPr>
          </a:p>
        </p:txBody>
      </p:sp>
      <p:sp>
        <p:nvSpPr>
          <p:cNvPr id="135" name="134 CuadroTexto"/>
          <p:cNvSpPr txBox="1"/>
          <p:nvPr/>
        </p:nvSpPr>
        <p:spPr>
          <a:xfrm>
            <a:off x="6143669" y="2292838"/>
            <a:ext cx="504056" cy="307777"/>
          </a:xfrm>
          <a:prstGeom prst="rect">
            <a:avLst/>
          </a:prstGeom>
          <a:noFill/>
        </p:spPr>
        <p:txBody>
          <a:bodyPr wrap="square" rtlCol="0">
            <a:spAutoFit/>
          </a:bodyPr>
          <a:lstStyle/>
          <a:p>
            <a:r>
              <a:rPr lang="es-MX" b="1" dirty="0" smtClean="0">
                <a:solidFill>
                  <a:schemeClr val="tx2">
                    <a:lumMod val="50000"/>
                  </a:schemeClr>
                </a:solidFill>
              </a:rPr>
              <a:t>x</a:t>
            </a:r>
            <a:r>
              <a:rPr lang="es-MX" b="1" baseline="-25000" dirty="0" smtClean="0">
                <a:solidFill>
                  <a:schemeClr val="tx2">
                    <a:lumMod val="50000"/>
                  </a:schemeClr>
                </a:solidFill>
              </a:rPr>
              <a:t>2n</a:t>
            </a:r>
            <a:endParaRPr lang="es-MX" b="1" dirty="0" smtClean="0">
              <a:solidFill>
                <a:schemeClr val="tx2">
                  <a:lumMod val="50000"/>
                </a:schemeClr>
              </a:solidFill>
            </a:endParaRPr>
          </a:p>
        </p:txBody>
      </p:sp>
      <p:sp>
        <p:nvSpPr>
          <p:cNvPr id="136" name="135 CuadroTexto"/>
          <p:cNvSpPr txBox="1"/>
          <p:nvPr/>
        </p:nvSpPr>
        <p:spPr>
          <a:xfrm rot="16200000">
            <a:off x="1003920" y="2789118"/>
            <a:ext cx="720080" cy="584775"/>
          </a:xfrm>
          <a:prstGeom prst="rect">
            <a:avLst/>
          </a:prstGeom>
          <a:noFill/>
        </p:spPr>
        <p:txBody>
          <a:bodyPr wrap="square" rtlCol="0">
            <a:spAutoFit/>
          </a:bodyPr>
          <a:lstStyle/>
          <a:p>
            <a:r>
              <a:rPr lang="es-MX" sz="3200" dirty="0" smtClean="0">
                <a:latin typeface="+mn-lt"/>
              </a:rPr>
              <a:t>…</a:t>
            </a:r>
            <a:endParaRPr lang="es-MX" sz="3200" dirty="0">
              <a:latin typeface="+mn-lt"/>
            </a:endParaRPr>
          </a:p>
        </p:txBody>
      </p:sp>
      <p:sp>
        <p:nvSpPr>
          <p:cNvPr id="137" name="136 CuadroTexto"/>
          <p:cNvSpPr txBox="1"/>
          <p:nvPr/>
        </p:nvSpPr>
        <p:spPr>
          <a:xfrm rot="16200000">
            <a:off x="2575555" y="2789118"/>
            <a:ext cx="720080" cy="584775"/>
          </a:xfrm>
          <a:prstGeom prst="rect">
            <a:avLst/>
          </a:prstGeom>
          <a:noFill/>
        </p:spPr>
        <p:txBody>
          <a:bodyPr wrap="square" rtlCol="0">
            <a:spAutoFit/>
          </a:bodyPr>
          <a:lstStyle/>
          <a:p>
            <a:r>
              <a:rPr lang="es-MX" sz="3200" dirty="0" smtClean="0">
                <a:latin typeface="+mn-lt"/>
              </a:rPr>
              <a:t>…</a:t>
            </a:r>
            <a:endParaRPr lang="es-MX" sz="3200" dirty="0">
              <a:latin typeface="+mn-lt"/>
            </a:endParaRPr>
          </a:p>
        </p:txBody>
      </p:sp>
      <p:sp>
        <p:nvSpPr>
          <p:cNvPr id="138" name="137 CuadroTexto"/>
          <p:cNvSpPr txBox="1"/>
          <p:nvPr/>
        </p:nvSpPr>
        <p:spPr>
          <a:xfrm rot="16200000">
            <a:off x="5933141" y="2789118"/>
            <a:ext cx="720080" cy="584775"/>
          </a:xfrm>
          <a:prstGeom prst="rect">
            <a:avLst/>
          </a:prstGeom>
          <a:noFill/>
        </p:spPr>
        <p:txBody>
          <a:bodyPr wrap="square" rtlCol="0">
            <a:spAutoFit/>
          </a:bodyPr>
          <a:lstStyle/>
          <a:p>
            <a:r>
              <a:rPr lang="es-MX" sz="3200" dirty="0" smtClean="0">
                <a:latin typeface="+mn-lt"/>
              </a:rPr>
              <a:t>…</a:t>
            </a:r>
            <a:endParaRPr lang="es-MX" sz="3200" dirty="0">
              <a:latin typeface="+mn-lt"/>
            </a:endParaRPr>
          </a:p>
        </p:txBody>
      </p:sp>
      <p:sp>
        <p:nvSpPr>
          <p:cNvPr id="139" name="138 CuadroTexto"/>
          <p:cNvSpPr txBox="1"/>
          <p:nvPr/>
        </p:nvSpPr>
        <p:spPr>
          <a:xfrm rot="16200000">
            <a:off x="6861802" y="2782278"/>
            <a:ext cx="720080" cy="584775"/>
          </a:xfrm>
          <a:prstGeom prst="rect">
            <a:avLst/>
          </a:prstGeom>
          <a:noFill/>
        </p:spPr>
        <p:txBody>
          <a:bodyPr wrap="square" rtlCol="0">
            <a:spAutoFit/>
          </a:bodyPr>
          <a:lstStyle/>
          <a:p>
            <a:r>
              <a:rPr lang="es-MX" sz="3200" dirty="0" smtClean="0">
                <a:latin typeface="+mn-lt"/>
              </a:rPr>
              <a:t>…</a:t>
            </a:r>
            <a:endParaRPr lang="es-MX" sz="3200" dirty="0">
              <a:latin typeface="+mn-lt"/>
            </a:endParaRPr>
          </a:p>
        </p:txBody>
      </p:sp>
      <p:sp>
        <p:nvSpPr>
          <p:cNvPr id="140" name="139 CuadroTexto"/>
          <p:cNvSpPr txBox="1"/>
          <p:nvPr/>
        </p:nvSpPr>
        <p:spPr>
          <a:xfrm>
            <a:off x="1214414" y="4214824"/>
            <a:ext cx="504056" cy="307777"/>
          </a:xfrm>
          <a:prstGeom prst="rect">
            <a:avLst/>
          </a:prstGeom>
          <a:noFill/>
        </p:spPr>
        <p:txBody>
          <a:bodyPr wrap="square" rtlCol="0">
            <a:spAutoFit/>
          </a:bodyPr>
          <a:lstStyle/>
          <a:p>
            <a:r>
              <a:rPr lang="es-MX" b="1" dirty="0" smtClean="0">
                <a:solidFill>
                  <a:schemeClr val="tx2">
                    <a:lumMod val="50000"/>
                  </a:schemeClr>
                </a:solidFill>
              </a:rPr>
              <a:t>d</a:t>
            </a:r>
            <a:r>
              <a:rPr lang="es-MX" b="1" baseline="-25000" dirty="0" smtClean="0">
                <a:solidFill>
                  <a:schemeClr val="tx2">
                    <a:lumMod val="50000"/>
                  </a:schemeClr>
                </a:solidFill>
              </a:rPr>
              <a:t>1</a:t>
            </a:r>
            <a:endParaRPr lang="es-MX" b="1" dirty="0" smtClean="0">
              <a:solidFill>
                <a:schemeClr val="tx2">
                  <a:lumMod val="50000"/>
                </a:schemeClr>
              </a:solidFill>
            </a:endParaRPr>
          </a:p>
        </p:txBody>
      </p:sp>
      <p:sp>
        <p:nvSpPr>
          <p:cNvPr id="141" name="140 CuadroTexto"/>
          <p:cNvSpPr txBox="1"/>
          <p:nvPr/>
        </p:nvSpPr>
        <p:spPr>
          <a:xfrm>
            <a:off x="2857488" y="4214824"/>
            <a:ext cx="504056" cy="307777"/>
          </a:xfrm>
          <a:prstGeom prst="rect">
            <a:avLst/>
          </a:prstGeom>
          <a:noFill/>
        </p:spPr>
        <p:txBody>
          <a:bodyPr wrap="square" rtlCol="0">
            <a:spAutoFit/>
          </a:bodyPr>
          <a:lstStyle/>
          <a:p>
            <a:r>
              <a:rPr lang="es-MX" b="1" dirty="0" smtClean="0">
                <a:solidFill>
                  <a:schemeClr val="tx2">
                    <a:lumMod val="50000"/>
                  </a:schemeClr>
                </a:solidFill>
              </a:rPr>
              <a:t>d</a:t>
            </a:r>
            <a:r>
              <a:rPr lang="es-MX" b="1" baseline="-25000" dirty="0" smtClean="0">
                <a:solidFill>
                  <a:schemeClr val="tx2">
                    <a:lumMod val="50000"/>
                  </a:schemeClr>
                </a:solidFill>
              </a:rPr>
              <a:t>2</a:t>
            </a:r>
            <a:endParaRPr lang="es-MX" b="1" dirty="0" smtClean="0">
              <a:solidFill>
                <a:schemeClr val="tx2">
                  <a:lumMod val="50000"/>
                </a:schemeClr>
              </a:solidFill>
            </a:endParaRPr>
          </a:p>
        </p:txBody>
      </p:sp>
      <p:sp>
        <p:nvSpPr>
          <p:cNvPr id="142" name="141 CuadroTexto"/>
          <p:cNvSpPr txBox="1"/>
          <p:nvPr/>
        </p:nvSpPr>
        <p:spPr>
          <a:xfrm>
            <a:off x="5929322" y="4214824"/>
            <a:ext cx="504056" cy="307777"/>
          </a:xfrm>
          <a:prstGeom prst="rect">
            <a:avLst/>
          </a:prstGeom>
          <a:noFill/>
        </p:spPr>
        <p:txBody>
          <a:bodyPr wrap="square" rtlCol="0">
            <a:spAutoFit/>
          </a:bodyPr>
          <a:lstStyle/>
          <a:p>
            <a:r>
              <a:rPr lang="es-MX" b="1" dirty="0" err="1" smtClean="0">
                <a:solidFill>
                  <a:schemeClr val="tx2">
                    <a:lumMod val="50000"/>
                  </a:schemeClr>
                </a:solidFill>
              </a:rPr>
              <a:t>d</a:t>
            </a:r>
            <a:r>
              <a:rPr lang="es-MX" b="1" baseline="-25000" dirty="0" err="1" smtClean="0">
                <a:solidFill>
                  <a:schemeClr val="tx2">
                    <a:lumMod val="50000"/>
                  </a:schemeClr>
                </a:solidFill>
              </a:rPr>
              <a:t>n</a:t>
            </a:r>
            <a:endParaRPr lang="es-MX" b="1" dirty="0" smtClean="0">
              <a:solidFill>
                <a:schemeClr val="tx2">
                  <a:lumMod val="50000"/>
                </a:schemeClr>
              </a:solidFill>
            </a:endParaRPr>
          </a:p>
        </p:txBody>
      </p:sp>
      <p:sp>
        <p:nvSpPr>
          <p:cNvPr id="143" name="142 CuadroTexto"/>
          <p:cNvSpPr txBox="1"/>
          <p:nvPr/>
        </p:nvSpPr>
        <p:spPr>
          <a:xfrm>
            <a:off x="4500562" y="4000510"/>
            <a:ext cx="720080" cy="584775"/>
          </a:xfrm>
          <a:prstGeom prst="rect">
            <a:avLst/>
          </a:prstGeom>
          <a:noFill/>
        </p:spPr>
        <p:txBody>
          <a:bodyPr wrap="square" rtlCol="0">
            <a:spAutoFit/>
          </a:bodyPr>
          <a:lstStyle/>
          <a:p>
            <a:r>
              <a:rPr lang="es-MX" sz="3200" dirty="0" smtClean="0">
                <a:latin typeface="+mn-lt"/>
              </a:rPr>
              <a:t>…</a:t>
            </a:r>
            <a:endParaRPr lang="es-MX" sz="3200" dirty="0">
              <a:latin typeface="+mn-lt"/>
            </a:endParaRPr>
          </a:p>
        </p:txBody>
      </p:sp>
      <p:sp>
        <p:nvSpPr>
          <p:cNvPr id="144" name="143 CuadroTexto"/>
          <p:cNvSpPr txBox="1"/>
          <p:nvPr/>
        </p:nvSpPr>
        <p:spPr>
          <a:xfrm>
            <a:off x="7215206" y="1571618"/>
            <a:ext cx="504056" cy="307777"/>
          </a:xfrm>
          <a:prstGeom prst="rect">
            <a:avLst/>
          </a:prstGeom>
          <a:noFill/>
        </p:spPr>
        <p:txBody>
          <a:bodyPr wrap="square" rtlCol="0">
            <a:spAutoFit/>
          </a:bodyPr>
          <a:lstStyle/>
          <a:p>
            <a:r>
              <a:rPr lang="es-MX" b="1" dirty="0" smtClean="0">
                <a:solidFill>
                  <a:schemeClr val="tx2">
                    <a:lumMod val="50000"/>
                  </a:schemeClr>
                </a:solidFill>
              </a:rPr>
              <a:t>s</a:t>
            </a:r>
            <a:r>
              <a:rPr lang="es-MX" b="1" baseline="-25000" dirty="0" smtClean="0">
                <a:solidFill>
                  <a:schemeClr val="tx2">
                    <a:lumMod val="50000"/>
                  </a:schemeClr>
                </a:solidFill>
              </a:rPr>
              <a:t>1</a:t>
            </a:r>
            <a:endParaRPr lang="es-MX" b="1" dirty="0" smtClean="0">
              <a:solidFill>
                <a:schemeClr val="tx2">
                  <a:lumMod val="50000"/>
                </a:schemeClr>
              </a:solidFill>
            </a:endParaRPr>
          </a:p>
        </p:txBody>
      </p:sp>
      <p:sp>
        <p:nvSpPr>
          <p:cNvPr id="145" name="144 CuadroTexto"/>
          <p:cNvSpPr txBox="1"/>
          <p:nvPr/>
        </p:nvSpPr>
        <p:spPr>
          <a:xfrm>
            <a:off x="7215206" y="2214560"/>
            <a:ext cx="504056" cy="307777"/>
          </a:xfrm>
          <a:prstGeom prst="rect">
            <a:avLst/>
          </a:prstGeom>
          <a:noFill/>
        </p:spPr>
        <p:txBody>
          <a:bodyPr wrap="square" rtlCol="0">
            <a:spAutoFit/>
          </a:bodyPr>
          <a:lstStyle/>
          <a:p>
            <a:r>
              <a:rPr lang="es-MX" b="1" dirty="0" smtClean="0">
                <a:solidFill>
                  <a:schemeClr val="tx2">
                    <a:lumMod val="50000"/>
                  </a:schemeClr>
                </a:solidFill>
              </a:rPr>
              <a:t>s</a:t>
            </a:r>
            <a:r>
              <a:rPr lang="es-MX" b="1" baseline="-25000" dirty="0" smtClean="0">
                <a:solidFill>
                  <a:schemeClr val="tx2">
                    <a:lumMod val="50000"/>
                  </a:schemeClr>
                </a:solidFill>
              </a:rPr>
              <a:t>2</a:t>
            </a:r>
            <a:endParaRPr lang="es-MX" b="1" dirty="0" smtClean="0">
              <a:solidFill>
                <a:schemeClr val="tx2">
                  <a:lumMod val="50000"/>
                </a:schemeClr>
              </a:solidFill>
            </a:endParaRPr>
          </a:p>
        </p:txBody>
      </p:sp>
      <p:sp>
        <p:nvSpPr>
          <p:cNvPr id="146" name="145 CuadroTexto"/>
          <p:cNvSpPr txBox="1"/>
          <p:nvPr/>
        </p:nvSpPr>
        <p:spPr>
          <a:xfrm>
            <a:off x="7215206" y="3643320"/>
            <a:ext cx="504056" cy="307777"/>
          </a:xfrm>
          <a:prstGeom prst="rect">
            <a:avLst/>
          </a:prstGeom>
          <a:noFill/>
        </p:spPr>
        <p:txBody>
          <a:bodyPr wrap="square" rtlCol="0">
            <a:spAutoFit/>
          </a:bodyPr>
          <a:lstStyle/>
          <a:p>
            <a:r>
              <a:rPr lang="es-MX" b="1" dirty="0" err="1" smtClean="0">
                <a:solidFill>
                  <a:schemeClr val="tx2">
                    <a:lumMod val="50000"/>
                  </a:schemeClr>
                </a:solidFill>
              </a:rPr>
              <a:t>s</a:t>
            </a:r>
            <a:r>
              <a:rPr lang="es-MX" b="1" baseline="-25000" dirty="0" err="1" smtClean="0">
                <a:solidFill>
                  <a:schemeClr val="tx2">
                    <a:lumMod val="50000"/>
                  </a:schemeClr>
                </a:solidFill>
              </a:rPr>
              <a:t>m</a:t>
            </a:r>
            <a:endParaRPr lang="es-MX" b="1" dirty="0" smtClean="0">
              <a:solidFill>
                <a:schemeClr val="tx2">
                  <a:lumMod val="50000"/>
                </a:schemeClr>
              </a:solidFill>
            </a:endParaRPr>
          </a:p>
        </p:txBody>
      </p:sp>
    </p:spTree>
    <p:extLst>
      <p:ext uri="{BB962C8B-B14F-4D97-AF65-F5344CB8AC3E}">
        <p14:creationId xmlns="" xmlns:p14="http://schemas.microsoft.com/office/powerpoint/2010/main" val="38854114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latin typeface="Arial" pitchFamily="34" charset="0"/>
                <a:cs typeface="Arial" pitchFamily="34" charset="0"/>
              </a:rPr>
              <a:t>Modelado a través de Lingo</a:t>
            </a:r>
            <a:endParaRPr lang="es-MX" sz="3600" dirty="0">
              <a:latin typeface="Arial" pitchFamily="34" charset="0"/>
              <a:cs typeface="Arial" pitchFamily="34" charset="0"/>
            </a:endParaRPr>
          </a:p>
        </p:txBody>
      </p:sp>
      <p:sp>
        <p:nvSpPr>
          <p:cNvPr id="3" name="2 Marcador de contenido"/>
          <p:cNvSpPr>
            <a:spLocks noGrp="1"/>
          </p:cNvSpPr>
          <p:nvPr>
            <p:ph idx="1"/>
          </p:nvPr>
        </p:nvSpPr>
        <p:spPr>
          <a:xfrm>
            <a:off x="428596" y="1428736"/>
            <a:ext cx="8229600" cy="3757626"/>
          </a:xfrm>
        </p:spPr>
        <p:txBody>
          <a:bodyPr>
            <a:normAutofit/>
          </a:bodyPr>
          <a:lstStyle/>
          <a:p>
            <a:pPr algn="just">
              <a:lnSpc>
                <a:spcPct val="180000"/>
              </a:lnSpc>
              <a:buNone/>
            </a:pPr>
            <a:r>
              <a:rPr lang="es-ES" sz="1900" dirty="0" smtClean="0">
                <a:latin typeface="Arial" pitchFamily="34" charset="0"/>
                <a:cs typeface="Arial" pitchFamily="34" charset="0"/>
              </a:rPr>
              <a:t>Existen diferentes programas computacionales  (</a:t>
            </a:r>
            <a:r>
              <a:rPr lang="es-MX" sz="1800" dirty="0" smtClean="0">
                <a:latin typeface="Arial" pitchFamily="34" charset="0"/>
                <a:cs typeface="Arial" pitchFamily="34" charset="0"/>
              </a:rPr>
              <a:t>TORA, Lingo y  </a:t>
            </a:r>
            <a:r>
              <a:rPr lang="es-MX" sz="1800" dirty="0" err="1" smtClean="0">
                <a:latin typeface="Arial" pitchFamily="34" charset="0"/>
                <a:cs typeface="Arial" pitchFamily="34" charset="0"/>
              </a:rPr>
              <a:t>WinQSB</a:t>
            </a:r>
            <a:r>
              <a:rPr lang="es-ES" sz="1900" dirty="0" smtClean="0">
                <a:latin typeface="Arial" pitchFamily="34" charset="0"/>
                <a:cs typeface="Arial" pitchFamily="34" charset="0"/>
              </a:rPr>
              <a:t>) para la solución del problema de transporte. En este contexto, Lingo es una herramienta de modelado diseñada para la programación lineal, no lineal y entera.</a:t>
            </a:r>
            <a:endParaRPr lang="es-MX" sz="1900" dirty="0" smtClean="0">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latin typeface="Arial" pitchFamily="34" charset="0"/>
                <a:cs typeface="Arial" pitchFamily="34" charset="0"/>
              </a:rPr>
              <a:t>Ejemplo</a:t>
            </a:r>
            <a:endParaRPr lang="es-MX" sz="3600" dirty="0">
              <a:latin typeface="Arial" pitchFamily="34" charset="0"/>
              <a:cs typeface="Arial" pitchFamily="34" charset="0"/>
            </a:endParaRPr>
          </a:p>
        </p:txBody>
      </p:sp>
      <p:sp>
        <p:nvSpPr>
          <p:cNvPr id="3" name="2 Marcador de contenido"/>
          <p:cNvSpPr>
            <a:spLocks noGrp="1"/>
          </p:cNvSpPr>
          <p:nvPr>
            <p:ph idx="1"/>
          </p:nvPr>
        </p:nvSpPr>
        <p:spPr>
          <a:xfrm>
            <a:off x="428596" y="1428736"/>
            <a:ext cx="8229600" cy="3757626"/>
          </a:xfrm>
        </p:spPr>
        <p:txBody>
          <a:bodyPr>
            <a:normAutofit/>
          </a:bodyPr>
          <a:lstStyle/>
          <a:p>
            <a:pPr algn="just">
              <a:lnSpc>
                <a:spcPct val="180000"/>
              </a:lnSpc>
              <a:buNone/>
            </a:pPr>
            <a:r>
              <a:rPr lang="es-ES" sz="1900" dirty="0" err="1" smtClean="0">
                <a:latin typeface="Arial" pitchFamily="34" charset="0"/>
                <a:cs typeface="Arial" pitchFamily="34" charset="0"/>
              </a:rPr>
              <a:t>PowerCo</a:t>
            </a:r>
            <a:r>
              <a:rPr lang="es-ES" sz="1900" dirty="0" smtClean="0">
                <a:latin typeface="Arial" pitchFamily="34" charset="0"/>
                <a:cs typeface="Arial" pitchFamily="34" charset="0"/>
              </a:rPr>
              <a:t> tiene tres plantas de generación de energía eléctrica que suministran energía a cuatro ciudades. Cada planta puede suministrar cierta cantidad límite y cada ciudad tiene una cierta demanda máxima conocida, la cual debe satisfacerse. Los costos para enviar la energía de cada planta a cada ciudad, así como las demandas y capacidades de suministros se dan en la Tabla 1. Formule y resuelva el problema de transporte.  </a:t>
            </a:r>
            <a:endParaRPr lang="es-MX" sz="1900" dirty="0" smtClean="0">
              <a:latin typeface="Arial" pitchFamily="34" charset="0"/>
              <a:cs typeface="Arial" pitchFamily="34" charset="0"/>
            </a:endParaRPr>
          </a:p>
          <a:p>
            <a:pPr>
              <a:buNone/>
            </a:pPr>
            <a:endParaRPr lang="es-MX" dirty="0"/>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rmAutofit/>
          </a:bodyPr>
          <a:lstStyle/>
          <a:p>
            <a:r>
              <a:rPr lang="es-MX" sz="3600" dirty="0" smtClean="0">
                <a:latin typeface="Arial" pitchFamily="34" charset="0"/>
                <a:cs typeface="Arial" pitchFamily="34" charset="0"/>
              </a:rPr>
              <a:t>Tabla 1. Datos del problema </a:t>
            </a:r>
            <a:endParaRPr lang="es-MX" sz="3600" dirty="0">
              <a:latin typeface="Arial" pitchFamily="34" charset="0"/>
              <a:cs typeface="Arial" pitchFamily="34" charset="0"/>
            </a:endParaRPr>
          </a:p>
        </p:txBody>
      </p:sp>
      <p:graphicFrame>
        <p:nvGraphicFramePr>
          <p:cNvPr id="4" name="3 Tabla"/>
          <p:cNvGraphicFramePr>
            <a:graphicFrameLocks noGrp="1"/>
          </p:cNvGraphicFramePr>
          <p:nvPr/>
        </p:nvGraphicFramePr>
        <p:xfrm>
          <a:off x="1408207" y="2595360"/>
          <a:ext cx="6572784" cy="2282919"/>
        </p:xfrm>
        <a:graphic>
          <a:graphicData uri="http://schemas.openxmlformats.org/drawingml/2006/table">
            <a:tbl>
              <a:tblPr firstRow="1" bandRow="1"/>
              <a:tblGrid>
                <a:gridCol w="1643196"/>
                <a:gridCol w="1643196"/>
                <a:gridCol w="1643196"/>
                <a:gridCol w="1643196"/>
              </a:tblGrid>
              <a:tr h="760973">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tr>
              <a:tr h="760973">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tr>
              <a:tr h="760973">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tr>
            </a:tbl>
          </a:graphicData>
        </a:graphic>
      </p:graphicFrame>
      <p:sp>
        <p:nvSpPr>
          <p:cNvPr id="5" name="4 CuadroTexto"/>
          <p:cNvSpPr txBox="1"/>
          <p:nvPr/>
        </p:nvSpPr>
        <p:spPr>
          <a:xfrm>
            <a:off x="2632345" y="2576874"/>
            <a:ext cx="511216" cy="369332"/>
          </a:xfrm>
          <a:prstGeom prst="rect">
            <a:avLst/>
          </a:prstGeom>
          <a:noFill/>
        </p:spPr>
        <p:txBody>
          <a:bodyPr wrap="square" rtlCol="0">
            <a:spAutoFit/>
          </a:bodyPr>
          <a:lstStyle/>
          <a:p>
            <a:r>
              <a:rPr lang="es-ES" dirty="0" smtClean="0"/>
              <a:t> 8</a:t>
            </a:r>
            <a:endParaRPr lang="es-MX" dirty="0" smtClean="0"/>
          </a:p>
        </p:txBody>
      </p:sp>
      <p:sp>
        <p:nvSpPr>
          <p:cNvPr id="6" name="5 CuadroTexto"/>
          <p:cNvSpPr txBox="1"/>
          <p:nvPr/>
        </p:nvSpPr>
        <p:spPr>
          <a:xfrm>
            <a:off x="4216521" y="2576874"/>
            <a:ext cx="511216" cy="369332"/>
          </a:xfrm>
          <a:prstGeom prst="rect">
            <a:avLst/>
          </a:prstGeom>
          <a:noFill/>
        </p:spPr>
        <p:txBody>
          <a:bodyPr wrap="square" rtlCol="0">
            <a:spAutoFit/>
          </a:bodyPr>
          <a:lstStyle/>
          <a:p>
            <a:r>
              <a:rPr lang="es-ES" dirty="0" smtClean="0"/>
              <a:t>   6</a:t>
            </a:r>
            <a:endParaRPr lang="es-MX" dirty="0" smtClean="0"/>
          </a:p>
        </p:txBody>
      </p:sp>
      <p:sp>
        <p:nvSpPr>
          <p:cNvPr id="7" name="6 CuadroTexto"/>
          <p:cNvSpPr txBox="1"/>
          <p:nvPr/>
        </p:nvSpPr>
        <p:spPr>
          <a:xfrm>
            <a:off x="7456881" y="2576874"/>
            <a:ext cx="511216" cy="369332"/>
          </a:xfrm>
          <a:prstGeom prst="rect">
            <a:avLst/>
          </a:prstGeom>
          <a:noFill/>
        </p:spPr>
        <p:txBody>
          <a:bodyPr wrap="square" rtlCol="0">
            <a:spAutoFit/>
          </a:bodyPr>
          <a:lstStyle/>
          <a:p>
            <a:r>
              <a:rPr lang="es-ES" dirty="0" smtClean="0"/>
              <a:t>   9</a:t>
            </a:r>
            <a:endParaRPr lang="es-MX" dirty="0" smtClean="0"/>
          </a:p>
        </p:txBody>
      </p:sp>
      <p:sp>
        <p:nvSpPr>
          <p:cNvPr id="8" name="7 CuadroTexto"/>
          <p:cNvSpPr txBox="1"/>
          <p:nvPr/>
        </p:nvSpPr>
        <p:spPr>
          <a:xfrm>
            <a:off x="2560337" y="3368962"/>
            <a:ext cx="511216" cy="369332"/>
          </a:xfrm>
          <a:prstGeom prst="rect">
            <a:avLst/>
          </a:prstGeom>
          <a:noFill/>
        </p:spPr>
        <p:txBody>
          <a:bodyPr wrap="square" rtlCol="0">
            <a:spAutoFit/>
          </a:bodyPr>
          <a:lstStyle/>
          <a:p>
            <a:r>
              <a:rPr lang="es-ES" dirty="0" smtClean="0"/>
              <a:t>   9</a:t>
            </a:r>
            <a:endParaRPr lang="es-MX" dirty="0" smtClean="0"/>
          </a:p>
        </p:txBody>
      </p:sp>
      <p:sp>
        <p:nvSpPr>
          <p:cNvPr id="9" name="8 CuadroTexto"/>
          <p:cNvSpPr txBox="1"/>
          <p:nvPr/>
        </p:nvSpPr>
        <p:spPr>
          <a:xfrm>
            <a:off x="4288529" y="3368962"/>
            <a:ext cx="511216" cy="369332"/>
          </a:xfrm>
          <a:prstGeom prst="rect">
            <a:avLst/>
          </a:prstGeom>
          <a:noFill/>
        </p:spPr>
        <p:txBody>
          <a:bodyPr wrap="square" rtlCol="0">
            <a:spAutoFit/>
          </a:bodyPr>
          <a:lstStyle/>
          <a:p>
            <a:r>
              <a:rPr lang="es-ES" dirty="0" smtClean="0"/>
              <a:t>12</a:t>
            </a:r>
            <a:endParaRPr lang="es-MX" dirty="0" smtClean="0"/>
          </a:p>
        </p:txBody>
      </p:sp>
      <p:sp>
        <p:nvSpPr>
          <p:cNvPr id="10" name="9 CuadroTexto"/>
          <p:cNvSpPr txBox="1"/>
          <p:nvPr/>
        </p:nvSpPr>
        <p:spPr>
          <a:xfrm>
            <a:off x="1912265" y="2864906"/>
            <a:ext cx="511216" cy="304927"/>
          </a:xfrm>
          <a:prstGeom prst="rect">
            <a:avLst/>
          </a:prstGeom>
          <a:noFill/>
        </p:spPr>
        <p:txBody>
          <a:bodyPr wrap="square" rtlCol="0">
            <a:spAutoFit/>
          </a:bodyPr>
          <a:lstStyle/>
          <a:p>
            <a:r>
              <a:rPr lang="es-MX" dirty="0" smtClean="0"/>
              <a:t>x</a:t>
            </a:r>
            <a:r>
              <a:rPr lang="es-MX" baseline="-25000" dirty="0" smtClean="0"/>
              <a:t>11</a:t>
            </a:r>
            <a:endParaRPr lang="es-MX" dirty="0" smtClean="0"/>
          </a:p>
        </p:txBody>
      </p:sp>
      <p:sp>
        <p:nvSpPr>
          <p:cNvPr id="11" name="10 CuadroTexto"/>
          <p:cNvSpPr txBox="1"/>
          <p:nvPr/>
        </p:nvSpPr>
        <p:spPr>
          <a:xfrm>
            <a:off x="3640457" y="2864906"/>
            <a:ext cx="511216" cy="304927"/>
          </a:xfrm>
          <a:prstGeom prst="rect">
            <a:avLst/>
          </a:prstGeom>
          <a:noFill/>
        </p:spPr>
        <p:txBody>
          <a:bodyPr wrap="square" rtlCol="0">
            <a:spAutoFit/>
          </a:bodyPr>
          <a:lstStyle/>
          <a:p>
            <a:r>
              <a:rPr lang="es-MX" dirty="0" smtClean="0"/>
              <a:t>x</a:t>
            </a:r>
            <a:r>
              <a:rPr lang="es-MX" baseline="-25000" dirty="0" smtClean="0"/>
              <a:t>12</a:t>
            </a:r>
            <a:endParaRPr lang="es-MX" dirty="0" smtClean="0"/>
          </a:p>
        </p:txBody>
      </p:sp>
      <p:sp>
        <p:nvSpPr>
          <p:cNvPr id="12" name="11 CuadroTexto"/>
          <p:cNvSpPr txBox="1"/>
          <p:nvPr/>
        </p:nvSpPr>
        <p:spPr>
          <a:xfrm>
            <a:off x="6736801" y="2864906"/>
            <a:ext cx="511216" cy="304927"/>
          </a:xfrm>
          <a:prstGeom prst="rect">
            <a:avLst/>
          </a:prstGeom>
          <a:noFill/>
        </p:spPr>
        <p:txBody>
          <a:bodyPr wrap="square" rtlCol="0">
            <a:spAutoFit/>
          </a:bodyPr>
          <a:lstStyle/>
          <a:p>
            <a:r>
              <a:rPr lang="es-MX" dirty="0" smtClean="0"/>
              <a:t>x</a:t>
            </a:r>
            <a:r>
              <a:rPr lang="es-MX" baseline="-25000" dirty="0" smtClean="0"/>
              <a:t>14</a:t>
            </a:r>
            <a:endParaRPr lang="es-MX" dirty="0" smtClean="0"/>
          </a:p>
        </p:txBody>
      </p:sp>
      <p:sp>
        <p:nvSpPr>
          <p:cNvPr id="13" name="12 CuadroTexto"/>
          <p:cNvSpPr txBox="1"/>
          <p:nvPr/>
        </p:nvSpPr>
        <p:spPr>
          <a:xfrm>
            <a:off x="1912265" y="3584986"/>
            <a:ext cx="511216" cy="304927"/>
          </a:xfrm>
          <a:prstGeom prst="rect">
            <a:avLst/>
          </a:prstGeom>
          <a:noFill/>
        </p:spPr>
        <p:txBody>
          <a:bodyPr wrap="square" rtlCol="0">
            <a:spAutoFit/>
          </a:bodyPr>
          <a:lstStyle/>
          <a:p>
            <a:r>
              <a:rPr lang="es-MX" dirty="0" smtClean="0"/>
              <a:t>x</a:t>
            </a:r>
            <a:r>
              <a:rPr lang="es-MX" baseline="-25000" dirty="0" smtClean="0"/>
              <a:t>21</a:t>
            </a:r>
            <a:endParaRPr lang="es-MX" dirty="0" smtClean="0"/>
          </a:p>
        </p:txBody>
      </p:sp>
      <p:sp>
        <p:nvSpPr>
          <p:cNvPr id="14" name="13 CuadroTexto"/>
          <p:cNvSpPr txBox="1"/>
          <p:nvPr/>
        </p:nvSpPr>
        <p:spPr>
          <a:xfrm>
            <a:off x="3640457" y="3584986"/>
            <a:ext cx="511216" cy="304927"/>
          </a:xfrm>
          <a:prstGeom prst="rect">
            <a:avLst/>
          </a:prstGeom>
          <a:noFill/>
        </p:spPr>
        <p:txBody>
          <a:bodyPr wrap="square" rtlCol="0">
            <a:spAutoFit/>
          </a:bodyPr>
          <a:lstStyle/>
          <a:p>
            <a:r>
              <a:rPr lang="es-MX" dirty="0" smtClean="0"/>
              <a:t>x</a:t>
            </a:r>
            <a:r>
              <a:rPr lang="es-MX" baseline="-25000" dirty="0" smtClean="0"/>
              <a:t>22</a:t>
            </a:r>
            <a:endParaRPr lang="es-MX" dirty="0" smtClean="0"/>
          </a:p>
        </p:txBody>
      </p:sp>
      <p:sp>
        <p:nvSpPr>
          <p:cNvPr id="15" name="14 CuadroTexto"/>
          <p:cNvSpPr txBox="1"/>
          <p:nvPr/>
        </p:nvSpPr>
        <p:spPr>
          <a:xfrm>
            <a:off x="5296641" y="2936914"/>
            <a:ext cx="511216" cy="304927"/>
          </a:xfrm>
          <a:prstGeom prst="rect">
            <a:avLst/>
          </a:prstGeom>
          <a:noFill/>
        </p:spPr>
        <p:txBody>
          <a:bodyPr wrap="square" rtlCol="0">
            <a:spAutoFit/>
          </a:bodyPr>
          <a:lstStyle/>
          <a:p>
            <a:r>
              <a:rPr lang="es-MX" dirty="0" smtClean="0"/>
              <a:t>x</a:t>
            </a:r>
            <a:r>
              <a:rPr lang="es-MX" baseline="-25000" dirty="0" smtClean="0"/>
              <a:t>13</a:t>
            </a:r>
            <a:endParaRPr lang="es-MX" dirty="0" smtClean="0"/>
          </a:p>
        </p:txBody>
      </p:sp>
      <p:sp>
        <p:nvSpPr>
          <p:cNvPr id="16" name="15 CuadroTexto"/>
          <p:cNvSpPr txBox="1"/>
          <p:nvPr/>
        </p:nvSpPr>
        <p:spPr>
          <a:xfrm>
            <a:off x="5800697" y="2576874"/>
            <a:ext cx="511216" cy="369332"/>
          </a:xfrm>
          <a:prstGeom prst="rect">
            <a:avLst/>
          </a:prstGeom>
          <a:noFill/>
        </p:spPr>
        <p:txBody>
          <a:bodyPr wrap="square" rtlCol="0">
            <a:spAutoFit/>
          </a:bodyPr>
          <a:lstStyle/>
          <a:p>
            <a:r>
              <a:rPr lang="es-ES" dirty="0" smtClean="0"/>
              <a:t>10</a:t>
            </a:r>
            <a:endParaRPr lang="es-MX" dirty="0" smtClean="0"/>
          </a:p>
        </p:txBody>
      </p:sp>
      <p:sp>
        <p:nvSpPr>
          <p:cNvPr id="17" name="16 CuadroTexto"/>
          <p:cNvSpPr txBox="1"/>
          <p:nvPr/>
        </p:nvSpPr>
        <p:spPr>
          <a:xfrm>
            <a:off x="5800697" y="3368962"/>
            <a:ext cx="511216" cy="369332"/>
          </a:xfrm>
          <a:prstGeom prst="rect">
            <a:avLst/>
          </a:prstGeom>
          <a:noFill/>
        </p:spPr>
        <p:txBody>
          <a:bodyPr wrap="square" rtlCol="0">
            <a:spAutoFit/>
          </a:bodyPr>
          <a:lstStyle/>
          <a:p>
            <a:r>
              <a:rPr lang="es-ES" dirty="0" smtClean="0"/>
              <a:t>13</a:t>
            </a:r>
            <a:endParaRPr lang="es-MX" dirty="0" smtClean="0"/>
          </a:p>
        </p:txBody>
      </p:sp>
      <p:sp>
        <p:nvSpPr>
          <p:cNvPr id="18" name="17 CuadroTexto"/>
          <p:cNvSpPr txBox="1"/>
          <p:nvPr/>
        </p:nvSpPr>
        <p:spPr>
          <a:xfrm>
            <a:off x="7384873" y="3368962"/>
            <a:ext cx="511216" cy="369332"/>
          </a:xfrm>
          <a:prstGeom prst="rect">
            <a:avLst/>
          </a:prstGeom>
          <a:noFill/>
        </p:spPr>
        <p:txBody>
          <a:bodyPr wrap="square" rtlCol="0">
            <a:spAutoFit/>
          </a:bodyPr>
          <a:lstStyle/>
          <a:p>
            <a:r>
              <a:rPr lang="es-ES" dirty="0" smtClean="0"/>
              <a:t>    7</a:t>
            </a:r>
            <a:endParaRPr lang="es-MX" dirty="0" smtClean="0"/>
          </a:p>
        </p:txBody>
      </p:sp>
      <p:sp>
        <p:nvSpPr>
          <p:cNvPr id="19" name="18 CuadroTexto"/>
          <p:cNvSpPr txBox="1"/>
          <p:nvPr/>
        </p:nvSpPr>
        <p:spPr>
          <a:xfrm>
            <a:off x="1912265" y="4305066"/>
            <a:ext cx="511216" cy="304927"/>
          </a:xfrm>
          <a:prstGeom prst="rect">
            <a:avLst/>
          </a:prstGeom>
          <a:noFill/>
        </p:spPr>
        <p:txBody>
          <a:bodyPr wrap="square" rtlCol="0">
            <a:spAutoFit/>
          </a:bodyPr>
          <a:lstStyle/>
          <a:p>
            <a:r>
              <a:rPr lang="es-MX" dirty="0" smtClean="0"/>
              <a:t>x</a:t>
            </a:r>
            <a:r>
              <a:rPr lang="es-MX" baseline="-25000" dirty="0" smtClean="0"/>
              <a:t>31</a:t>
            </a:r>
            <a:endParaRPr lang="es-MX" dirty="0" smtClean="0"/>
          </a:p>
        </p:txBody>
      </p:sp>
      <p:sp>
        <p:nvSpPr>
          <p:cNvPr id="20" name="19 CuadroTexto"/>
          <p:cNvSpPr txBox="1"/>
          <p:nvPr/>
        </p:nvSpPr>
        <p:spPr>
          <a:xfrm>
            <a:off x="5224633" y="3584986"/>
            <a:ext cx="511216" cy="304927"/>
          </a:xfrm>
          <a:prstGeom prst="rect">
            <a:avLst/>
          </a:prstGeom>
          <a:noFill/>
        </p:spPr>
        <p:txBody>
          <a:bodyPr wrap="square" rtlCol="0">
            <a:spAutoFit/>
          </a:bodyPr>
          <a:lstStyle/>
          <a:p>
            <a:r>
              <a:rPr lang="es-MX" dirty="0" smtClean="0"/>
              <a:t>x</a:t>
            </a:r>
            <a:r>
              <a:rPr lang="es-MX" baseline="-25000" dirty="0" smtClean="0"/>
              <a:t>23</a:t>
            </a:r>
            <a:endParaRPr lang="es-MX" dirty="0" smtClean="0"/>
          </a:p>
        </p:txBody>
      </p:sp>
      <p:sp>
        <p:nvSpPr>
          <p:cNvPr id="21" name="20 CuadroTexto"/>
          <p:cNvSpPr txBox="1"/>
          <p:nvPr/>
        </p:nvSpPr>
        <p:spPr>
          <a:xfrm>
            <a:off x="6664793" y="3656994"/>
            <a:ext cx="511216" cy="304927"/>
          </a:xfrm>
          <a:prstGeom prst="rect">
            <a:avLst/>
          </a:prstGeom>
          <a:noFill/>
        </p:spPr>
        <p:txBody>
          <a:bodyPr wrap="square" rtlCol="0">
            <a:spAutoFit/>
          </a:bodyPr>
          <a:lstStyle/>
          <a:p>
            <a:r>
              <a:rPr lang="es-MX" dirty="0" smtClean="0"/>
              <a:t>x</a:t>
            </a:r>
            <a:r>
              <a:rPr lang="es-MX" baseline="-25000" dirty="0" smtClean="0"/>
              <a:t>24</a:t>
            </a:r>
            <a:endParaRPr lang="es-MX" dirty="0" smtClean="0"/>
          </a:p>
        </p:txBody>
      </p:sp>
      <p:sp>
        <p:nvSpPr>
          <p:cNvPr id="22" name="21 CuadroTexto"/>
          <p:cNvSpPr txBox="1"/>
          <p:nvPr/>
        </p:nvSpPr>
        <p:spPr>
          <a:xfrm>
            <a:off x="3640457" y="4305066"/>
            <a:ext cx="511216" cy="304927"/>
          </a:xfrm>
          <a:prstGeom prst="rect">
            <a:avLst/>
          </a:prstGeom>
          <a:noFill/>
        </p:spPr>
        <p:txBody>
          <a:bodyPr wrap="square" rtlCol="0">
            <a:spAutoFit/>
          </a:bodyPr>
          <a:lstStyle/>
          <a:p>
            <a:r>
              <a:rPr lang="es-MX" dirty="0" smtClean="0"/>
              <a:t>x</a:t>
            </a:r>
            <a:r>
              <a:rPr lang="es-MX" baseline="-25000" dirty="0" smtClean="0"/>
              <a:t>32</a:t>
            </a:r>
            <a:endParaRPr lang="es-MX" dirty="0" smtClean="0"/>
          </a:p>
        </p:txBody>
      </p:sp>
      <p:sp>
        <p:nvSpPr>
          <p:cNvPr id="23" name="22 CuadroTexto"/>
          <p:cNvSpPr txBox="1"/>
          <p:nvPr/>
        </p:nvSpPr>
        <p:spPr>
          <a:xfrm>
            <a:off x="5224633" y="4305066"/>
            <a:ext cx="511216" cy="304927"/>
          </a:xfrm>
          <a:prstGeom prst="rect">
            <a:avLst/>
          </a:prstGeom>
          <a:noFill/>
        </p:spPr>
        <p:txBody>
          <a:bodyPr wrap="square" rtlCol="0">
            <a:spAutoFit/>
          </a:bodyPr>
          <a:lstStyle/>
          <a:p>
            <a:r>
              <a:rPr lang="es-MX" dirty="0" smtClean="0"/>
              <a:t>x</a:t>
            </a:r>
            <a:r>
              <a:rPr lang="es-MX" baseline="-25000" dirty="0" smtClean="0"/>
              <a:t>33</a:t>
            </a:r>
            <a:endParaRPr lang="es-MX" dirty="0" smtClean="0"/>
          </a:p>
        </p:txBody>
      </p:sp>
      <p:sp>
        <p:nvSpPr>
          <p:cNvPr id="24" name="23 CuadroTexto"/>
          <p:cNvSpPr txBox="1"/>
          <p:nvPr/>
        </p:nvSpPr>
        <p:spPr>
          <a:xfrm>
            <a:off x="6664793" y="4305066"/>
            <a:ext cx="511216" cy="304927"/>
          </a:xfrm>
          <a:prstGeom prst="rect">
            <a:avLst/>
          </a:prstGeom>
          <a:noFill/>
        </p:spPr>
        <p:txBody>
          <a:bodyPr wrap="square" rtlCol="0">
            <a:spAutoFit/>
          </a:bodyPr>
          <a:lstStyle/>
          <a:p>
            <a:r>
              <a:rPr lang="es-MX" dirty="0" smtClean="0"/>
              <a:t>x</a:t>
            </a:r>
            <a:r>
              <a:rPr lang="es-MX" baseline="-25000" dirty="0" smtClean="0"/>
              <a:t>34</a:t>
            </a:r>
            <a:endParaRPr lang="es-MX" dirty="0" smtClean="0"/>
          </a:p>
        </p:txBody>
      </p:sp>
      <p:sp>
        <p:nvSpPr>
          <p:cNvPr id="25" name="24 CuadroTexto"/>
          <p:cNvSpPr txBox="1"/>
          <p:nvPr/>
        </p:nvSpPr>
        <p:spPr>
          <a:xfrm>
            <a:off x="2560337" y="4161050"/>
            <a:ext cx="511216" cy="369332"/>
          </a:xfrm>
          <a:prstGeom prst="rect">
            <a:avLst/>
          </a:prstGeom>
          <a:noFill/>
        </p:spPr>
        <p:txBody>
          <a:bodyPr wrap="square" rtlCol="0">
            <a:spAutoFit/>
          </a:bodyPr>
          <a:lstStyle/>
          <a:p>
            <a:r>
              <a:rPr lang="es-ES" dirty="0" smtClean="0"/>
              <a:t> 14</a:t>
            </a:r>
            <a:endParaRPr lang="es-MX" dirty="0" smtClean="0"/>
          </a:p>
        </p:txBody>
      </p:sp>
      <p:sp>
        <p:nvSpPr>
          <p:cNvPr id="26" name="25 CuadroTexto"/>
          <p:cNvSpPr txBox="1"/>
          <p:nvPr/>
        </p:nvSpPr>
        <p:spPr>
          <a:xfrm>
            <a:off x="4144513" y="4089042"/>
            <a:ext cx="511216" cy="369332"/>
          </a:xfrm>
          <a:prstGeom prst="rect">
            <a:avLst/>
          </a:prstGeom>
          <a:noFill/>
        </p:spPr>
        <p:txBody>
          <a:bodyPr wrap="square" rtlCol="0">
            <a:spAutoFit/>
          </a:bodyPr>
          <a:lstStyle/>
          <a:p>
            <a:r>
              <a:rPr lang="es-ES" dirty="0" smtClean="0"/>
              <a:t>    9</a:t>
            </a:r>
            <a:endParaRPr lang="es-MX" dirty="0" smtClean="0"/>
          </a:p>
        </p:txBody>
      </p:sp>
      <p:sp>
        <p:nvSpPr>
          <p:cNvPr id="27" name="26 CuadroTexto"/>
          <p:cNvSpPr txBox="1"/>
          <p:nvPr/>
        </p:nvSpPr>
        <p:spPr>
          <a:xfrm>
            <a:off x="5728689" y="4089042"/>
            <a:ext cx="511216" cy="369332"/>
          </a:xfrm>
          <a:prstGeom prst="rect">
            <a:avLst/>
          </a:prstGeom>
          <a:noFill/>
        </p:spPr>
        <p:txBody>
          <a:bodyPr wrap="square" rtlCol="0">
            <a:spAutoFit/>
          </a:bodyPr>
          <a:lstStyle/>
          <a:p>
            <a:r>
              <a:rPr lang="es-MX" dirty="0" smtClean="0"/>
              <a:t> 16</a:t>
            </a:r>
          </a:p>
        </p:txBody>
      </p:sp>
      <p:sp>
        <p:nvSpPr>
          <p:cNvPr id="28" name="27 CuadroTexto"/>
          <p:cNvSpPr txBox="1"/>
          <p:nvPr/>
        </p:nvSpPr>
        <p:spPr>
          <a:xfrm>
            <a:off x="7384873" y="4089042"/>
            <a:ext cx="511216" cy="369332"/>
          </a:xfrm>
          <a:prstGeom prst="rect">
            <a:avLst/>
          </a:prstGeom>
          <a:noFill/>
        </p:spPr>
        <p:txBody>
          <a:bodyPr wrap="square" rtlCol="0">
            <a:spAutoFit/>
          </a:bodyPr>
          <a:lstStyle/>
          <a:p>
            <a:r>
              <a:rPr lang="es-ES" dirty="0" smtClean="0"/>
              <a:t>   5</a:t>
            </a:r>
            <a:endParaRPr lang="es-MX" dirty="0" smtClean="0"/>
          </a:p>
        </p:txBody>
      </p:sp>
      <p:sp>
        <p:nvSpPr>
          <p:cNvPr id="29" name="28 CuadroTexto"/>
          <p:cNvSpPr txBox="1"/>
          <p:nvPr/>
        </p:nvSpPr>
        <p:spPr>
          <a:xfrm>
            <a:off x="4000496" y="1785926"/>
            <a:ext cx="1168495" cy="369332"/>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s-ES" dirty="0" smtClean="0"/>
              <a:t>Ciudad</a:t>
            </a:r>
            <a:endParaRPr lang="es-MX" dirty="0" smtClean="0">
              <a:solidFill>
                <a:schemeClr val="lt1"/>
              </a:solidFill>
              <a:latin typeface="+mn-lt"/>
              <a:ea typeface="+mn-ea"/>
              <a:cs typeface="+mn-cs"/>
            </a:endParaRPr>
          </a:p>
        </p:txBody>
      </p:sp>
      <p:sp>
        <p:nvSpPr>
          <p:cNvPr id="30" name="29 CuadroTexto"/>
          <p:cNvSpPr txBox="1"/>
          <p:nvPr/>
        </p:nvSpPr>
        <p:spPr>
          <a:xfrm>
            <a:off x="184072" y="3656994"/>
            <a:ext cx="876371" cy="369332"/>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s-ES" dirty="0" smtClean="0"/>
              <a:t>Planta</a:t>
            </a:r>
            <a:endParaRPr lang="es-MX" dirty="0" smtClean="0">
              <a:solidFill>
                <a:schemeClr val="lt1"/>
              </a:solidFill>
              <a:latin typeface="+mn-lt"/>
              <a:ea typeface="+mn-ea"/>
              <a:cs typeface="+mn-cs"/>
            </a:endParaRPr>
          </a:p>
        </p:txBody>
      </p:sp>
      <p:sp>
        <p:nvSpPr>
          <p:cNvPr id="31" name="30 CuadroTexto"/>
          <p:cNvSpPr txBox="1"/>
          <p:nvPr/>
        </p:nvSpPr>
        <p:spPr>
          <a:xfrm>
            <a:off x="1048168" y="2864906"/>
            <a:ext cx="365155" cy="369332"/>
          </a:xfrm>
          <a:prstGeom prst="rect">
            <a:avLst/>
          </a:prstGeom>
          <a:noFill/>
        </p:spPr>
        <p:txBody>
          <a:bodyPr wrap="square" rtlCol="0">
            <a:spAutoFit/>
          </a:bodyPr>
          <a:lstStyle/>
          <a:p>
            <a:r>
              <a:rPr lang="es-MX" dirty="0" smtClean="0">
                <a:solidFill>
                  <a:schemeClr val="tx2"/>
                </a:solidFill>
              </a:rPr>
              <a:t>1</a:t>
            </a:r>
            <a:endParaRPr lang="es-MX" dirty="0">
              <a:solidFill>
                <a:schemeClr val="tx2"/>
              </a:solidFill>
            </a:endParaRPr>
          </a:p>
        </p:txBody>
      </p:sp>
      <p:sp>
        <p:nvSpPr>
          <p:cNvPr id="32" name="31 CuadroTexto"/>
          <p:cNvSpPr txBox="1"/>
          <p:nvPr/>
        </p:nvSpPr>
        <p:spPr>
          <a:xfrm>
            <a:off x="1048168" y="3656994"/>
            <a:ext cx="365155" cy="369332"/>
          </a:xfrm>
          <a:prstGeom prst="rect">
            <a:avLst/>
          </a:prstGeom>
          <a:noFill/>
        </p:spPr>
        <p:txBody>
          <a:bodyPr wrap="square" rtlCol="0">
            <a:spAutoFit/>
          </a:bodyPr>
          <a:lstStyle/>
          <a:p>
            <a:r>
              <a:rPr lang="es-MX" dirty="0" smtClean="0">
                <a:solidFill>
                  <a:schemeClr val="tx2"/>
                </a:solidFill>
              </a:rPr>
              <a:t>2</a:t>
            </a:r>
            <a:endParaRPr lang="es-MX" dirty="0">
              <a:solidFill>
                <a:schemeClr val="tx2"/>
              </a:solidFill>
            </a:endParaRPr>
          </a:p>
        </p:txBody>
      </p:sp>
      <p:sp>
        <p:nvSpPr>
          <p:cNvPr id="33" name="32 CuadroTexto"/>
          <p:cNvSpPr txBox="1"/>
          <p:nvPr/>
        </p:nvSpPr>
        <p:spPr>
          <a:xfrm>
            <a:off x="1048168" y="4449082"/>
            <a:ext cx="365155" cy="369332"/>
          </a:xfrm>
          <a:prstGeom prst="rect">
            <a:avLst/>
          </a:prstGeom>
          <a:noFill/>
        </p:spPr>
        <p:txBody>
          <a:bodyPr wrap="square" rtlCol="0">
            <a:spAutoFit/>
          </a:bodyPr>
          <a:lstStyle/>
          <a:p>
            <a:r>
              <a:rPr lang="es-MX" dirty="0" smtClean="0">
                <a:solidFill>
                  <a:schemeClr val="tx2"/>
                </a:solidFill>
              </a:rPr>
              <a:t>3</a:t>
            </a:r>
            <a:endParaRPr lang="es-MX" dirty="0">
              <a:solidFill>
                <a:schemeClr val="tx2"/>
              </a:solidFill>
            </a:endParaRPr>
          </a:p>
        </p:txBody>
      </p:sp>
      <p:sp>
        <p:nvSpPr>
          <p:cNvPr id="34" name="33 CuadroTexto"/>
          <p:cNvSpPr txBox="1"/>
          <p:nvPr/>
        </p:nvSpPr>
        <p:spPr>
          <a:xfrm>
            <a:off x="1840256" y="2216834"/>
            <a:ext cx="365155" cy="369332"/>
          </a:xfrm>
          <a:prstGeom prst="rect">
            <a:avLst/>
          </a:prstGeom>
          <a:noFill/>
        </p:spPr>
        <p:txBody>
          <a:bodyPr wrap="square" rtlCol="0">
            <a:spAutoFit/>
          </a:bodyPr>
          <a:lstStyle/>
          <a:p>
            <a:r>
              <a:rPr lang="es-MX" dirty="0" smtClean="0">
                <a:solidFill>
                  <a:schemeClr val="accent6">
                    <a:lumMod val="75000"/>
                  </a:schemeClr>
                </a:solidFill>
              </a:rPr>
              <a:t>1</a:t>
            </a:r>
            <a:endParaRPr lang="es-MX" dirty="0">
              <a:solidFill>
                <a:schemeClr val="accent6">
                  <a:lumMod val="75000"/>
                </a:schemeClr>
              </a:solidFill>
            </a:endParaRPr>
          </a:p>
        </p:txBody>
      </p:sp>
      <p:sp>
        <p:nvSpPr>
          <p:cNvPr id="35" name="34 CuadroTexto"/>
          <p:cNvSpPr txBox="1"/>
          <p:nvPr/>
        </p:nvSpPr>
        <p:spPr>
          <a:xfrm>
            <a:off x="3640456" y="2216834"/>
            <a:ext cx="365155" cy="369332"/>
          </a:xfrm>
          <a:prstGeom prst="rect">
            <a:avLst/>
          </a:prstGeom>
          <a:noFill/>
        </p:spPr>
        <p:txBody>
          <a:bodyPr wrap="square" rtlCol="0">
            <a:spAutoFit/>
          </a:bodyPr>
          <a:lstStyle/>
          <a:p>
            <a:r>
              <a:rPr lang="es-MX" dirty="0" smtClean="0">
                <a:solidFill>
                  <a:schemeClr val="accent6">
                    <a:lumMod val="75000"/>
                  </a:schemeClr>
                </a:solidFill>
              </a:rPr>
              <a:t>2</a:t>
            </a:r>
            <a:endParaRPr lang="es-MX" dirty="0">
              <a:solidFill>
                <a:schemeClr val="accent6">
                  <a:lumMod val="75000"/>
                </a:schemeClr>
              </a:solidFill>
            </a:endParaRPr>
          </a:p>
        </p:txBody>
      </p:sp>
      <p:sp>
        <p:nvSpPr>
          <p:cNvPr id="36" name="35 CuadroTexto"/>
          <p:cNvSpPr txBox="1"/>
          <p:nvPr/>
        </p:nvSpPr>
        <p:spPr>
          <a:xfrm>
            <a:off x="5296640" y="2216834"/>
            <a:ext cx="365155" cy="369332"/>
          </a:xfrm>
          <a:prstGeom prst="rect">
            <a:avLst/>
          </a:prstGeom>
          <a:noFill/>
        </p:spPr>
        <p:txBody>
          <a:bodyPr wrap="square" rtlCol="0">
            <a:spAutoFit/>
          </a:bodyPr>
          <a:lstStyle/>
          <a:p>
            <a:r>
              <a:rPr lang="es-MX" dirty="0" smtClean="0">
                <a:solidFill>
                  <a:schemeClr val="accent6">
                    <a:lumMod val="75000"/>
                  </a:schemeClr>
                </a:solidFill>
              </a:rPr>
              <a:t>3</a:t>
            </a:r>
            <a:endParaRPr lang="es-MX" dirty="0">
              <a:solidFill>
                <a:schemeClr val="accent6">
                  <a:lumMod val="75000"/>
                </a:schemeClr>
              </a:solidFill>
            </a:endParaRPr>
          </a:p>
        </p:txBody>
      </p:sp>
      <p:sp>
        <p:nvSpPr>
          <p:cNvPr id="37" name="36 CuadroTexto"/>
          <p:cNvSpPr txBox="1"/>
          <p:nvPr/>
        </p:nvSpPr>
        <p:spPr>
          <a:xfrm>
            <a:off x="6952824" y="2216834"/>
            <a:ext cx="365155" cy="369332"/>
          </a:xfrm>
          <a:prstGeom prst="rect">
            <a:avLst/>
          </a:prstGeom>
          <a:noFill/>
        </p:spPr>
        <p:txBody>
          <a:bodyPr wrap="square" rtlCol="0">
            <a:spAutoFit/>
          </a:bodyPr>
          <a:lstStyle/>
          <a:p>
            <a:r>
              <a:rPr lang="es-MX" dirty="0" smtClean="0">
                <a:solidFill>
                  <a:schemeClr val="accent6">
                    <a:lumMod val="75000"/>
                  </a:schemeClr>
                </a:solidFill>
              </a:rPr>
              <a:t>4</a:t>
            </a:r>
            <a:endParaRPr lang="es-MX" dirty="0">
              <a:solidFill>
                <a:schemeClr val="accent6">
                  <a:lumMod val="75000"/>
                </a:schemeClr>
              </a:solidFill>
            </a:endParaRPr>
          </a:p>
        </p:txBody>
      </p:sp>
      <p:sp>
        <p:nvSpPr>
          <p:cNvPr id="38" name="37 CuadroTexto"/>
          <p:cNvSpPr txBox="1"/>
          <p:nvPr/>
        </p:nvSpPr>
        <p:spPr>
          <a:xfrm>
            <a:off x="7816921" y="2216834"/>
            <a:ext cx="949402" cy="304927"/>
          </a:xfrm>
          <a:prstGeom prst="rect">
            <a:avLst/>
          </a:prstGeom>
          <a:noFill/>
        </p:spPr>
        <p:txBody>
          <a:bodyPr wrap="square" rtlCol="0">
            <a:spAutoFit/>
          </a:bodyPr>
          <a:lstStyle/>
          <a:p>
            <a:r>
              <a:rPr lang="es-MX" dirty="0" smtClean="0"/>
              <a:t>Oferta</a:t>
            </a:r>
            <a:endParaRPr lang="es-MX" dirty="0"/>
          </a:p>
        </p:txBody>
      </p:sp>
      <p:sp>
        <p:nvSpPr>
          <p:cNvPr id="39" name="38 CuadroTexto"/>
          <p:cNvSpPr txBox="1"/>
          <p:nvPr/>
        </p:nvSpPr>
        <p:spPr>
          <a:xfrm>
            <a:off x="328088" y="4953138"/>
            <a:ext cx="1151559" cy="369332"/>
          </a:xfrm>
          <a:prstGeom prst="rect">
            <a:avLst/>
          </a:prstGeom>
          <a:noFill/>
        </p:spPr>
        <p:txBody>
          <a:bodyPr wrap="square" rtlCol="0">
            <a:spAutoFit/>
          </a:bodyPr>
          <a:lstStyle/>
          <a:p>
            <a:r>
              <a:rPr lang="es-MX" dirty="0" smtClean="0"/>
              <a:t>Demanda</a:t>
            </a:r>
            <a:endParaRPr lang="es-MX" dirty="0"/>
          </a:p>
        </p:txBody>
      </p:sp>
      <p:sp>
        <p:nvSpPr>
          <p:cNvPr id="40" name="39 CuadroTexto"/>
          <p:cNvSpPr txBox="1"/>
          <p:nvPr/>
        </p:nvSpPr>
        <p:spPr>
          <a:xfrm>
            <a:off x="1857356" y="4929198"/>
            <a:ext cx="444588" cy="369332"/>
          </a:xfrm>
          <a:prstGeom prst="rect">
            <a:avLst/>
          </a:prstGeom>
          <a:noFill/>
        </p:spPr>
        <p:txBody>
          <a:bodyPr wrap="square" rtlCol="0">
            <a:spAutoFit/>
          </a:bodyPr>
          <a:lstStyle/>
          <a:p>
            <a:r>
              <a:rPr lang="es-MX" dirty="0" smtClean="0"/>
              <a:t>45</a:t>
            </a:r>
            <a:endParaRPr lang="es-MX" dirty="0"/>
          </a:p>
        </p:txBody>
      </p:sp>
      <p:sp>
        <p:nvSpPr>
          <p:cNvPr id="41" name="40 CuadroTexto"/>
          <p:cNvSpPr txBox="1"/>
          <p:nvPr/>
        </p:nvSpPr>
        <p:spPr>
          <a:xfrm>
            <a:off x="3640457" y="4953138"/>
            <a:ext cx="438186" cy="369332"/>
          </a:xfrm>
          <a:prstGeom prst="rect">
            <a:avLst/>
          </a:prstGeom>
          <a:noFill/>
        </p:spPr>
        <p:txBody>
          <a:bodyPr wrap="square" rtlCol="0">
            <a:spAutoFit/>
          </a:bodyPr>
          <a:lstStyle/>
          <a:p>
            <a:r>
              <a:rPr lang="es-ES" dirty="0" smtClean="0"/>
              <a:t>20</a:t>
            </a:r>
            <a:endParaRPr lang="es-MX" dirty="0"/>
          </a:p>
        </p:txBody>
      </p:sp>
      <p:sp>
        <p:nvSpPr>
          <p:cNvPr id="42" name="41 CuadroTexto"/>
          <p:cNvSpPr txBox="1"/>
          <p:nvPr/>
        </p:nvSpPr>
        <p:spPr>
          <a:xfrm>
            <a:off x="5224633" y="4953138"/>
            <a:ext cx="438186" cy="369332"/>
          </a:xfrm>
          <a:prstGeom prst="rect">
            <a:avLst/>
          </a:prstGeom>
          <a:noFill/>
        </p:spPr>
        <p:txBody>
          <a:bodyPr wrap="square" rtlCol="0">
            <a:spAutoFit/>
          </a:bodyPr>
          <a:lstStyle/>
          <a:p>
            <a:r>
              <a:rPr lang="es-ES" dirty="0" smtClean="0"/>
              <a:t>30</a:t>
            </a:r>
            <a:endParaRPr lang="es-MX" dirty="0"/>
          </a:p>
        </p:txBody>
      </p:sp>
      <p:sp>
        <p:nvSpPr>
          <p:cNvPr id="43" name="42 CuadroTexto"/>
          <p:cNvSpPr txBox="1"/>
          <p:nvPr/>
        </p:nvSpPr>
        <p:spPr>
          <a:xfrm>
            <a:off x="6808809" y="4953138"/>
            <a:ext cx="438186" cy="369332"/>
          </a:xfrm>
          <a:prstGeom prst="rect">
            <a:avLst/>
          </a:prstGeom>
          <a:noFill/>
        </p:spPr>
        <p:txBody>
          <a:bodyPr wrap="square" rtlCol="0">
            <a:spAutoFit/>
          </a:bodyPr>
          <a:lstStyle/>
          <a:p>
            <a:r>
              <a:rPr lang="es-ES" dirty="0" smtClean="0"/>
              <a:t>30</a:t>
            </a:r>
            <a:endParaRPr lang="es-MX" dirty="0"/>
          </a:p>
        </p:txBody>
      </p:sp>
      <p:sp>
        <p:nvSpPr>
          <p:cNvPr id="44" name="43 CuadroTexto"/>
          <p:cNvSpPr txBox="1"/>
          <p:nvPr/>
        </p:nvSpPr>
        <p:spPr>
          <a:xfrm>
            <a:off x="7960937" y="2792898"/>
            <a:ext cx="438186" cy="369332"/>
          </a:xfrm>
          <a:prstGeom prst="rect">
            <a:avLst/>
          </a:prstGeom>
          <a:noFill/>
        </p:spPr>
        <p:txBody>
          <a:bodyPr wrap="square" rtlCol="0">
            <a:spAutoFit/>
          </a:bodyPr>
          <a:lstStyle/>
          <a:p>
            <a:r>
              <a:rPr lang="es-MX" dirty="0" smtClean="0"/>
              <a:t>35</a:t>
            </a:r>
            <a:endParaRPr lang="es-MX" dirty="0"/>
          </a:p>
        </p:txBody>
      </p:sp>
      <p:sp>
        <p:nvSpPr>
          <p:cNvPr id="45" name="44 CuadroTexto"/>
          <p:cNvSpPr txBox="1"/>
          <p:nvPr/>
        </p:nvSpPr>
        <p:spPr>
          <a:xfrm>
            <a:off x="7960937" y="3512978"/>
            <a:ext cx="438186" cy="369332"/>
          </a:xfrm>
          <a:prstGeom prst="rect">
            <a:avLst/>
          </a:prstGeom>
          <a:noFill/>
        </p:spPr>
        <p:txBody>
          <a:bodyPr wrap="square" rtlCol="0">
            <a:spAutoFit/>
          </a:bodyPr>
          <a:lstStyle/>
          <a:p>
            <a:r>
              <a:rPr lang="es-ES" dirty="0" smtClean="0"/>
              <a:t>50</a:t>
            </a:r>
            <a:endParaRPr lang="es-MX" dirty="0"/>
          </a:p>
        </p:txBody>
      </p:sp>
      <p:sp>
        <p:nvSpPr>
          <p:cNvPr id="46" name="45 CuadroTexto"/>
          <p:cNvSpPr txBox="1"/>
          <p:nvPr/>
        </p:nvSpPr>
        <p:spPr>
          <a:xfrm>
            <a:off x="7960937" y="4377074"/>
            <a:ext cx="438186" cy="369332"/>
          </a:xfrm>
          <a:prstGeom prst="rect">
            <a:avLst/>
          </a:prstGeom>
          <a:noFill/>
        </p:spPr>
        <p:txBody>
          <a:bodyPr wrap="square" rtlCol="0">
            <a:spAutoFit/>
          </a:bodyPr>
          <a:lstStyle/>
          <a:p>
            <a:r>
              <a:rPr lang="es-ES" dirty="0" smtClean="0"/>
              <a:t>40</a:t>
            </a:r>
            <a:endParaRPr lang="es-MX" dirty="0"/>
          </a:p>
        </p:txBody>
      </p:sp>
      <p:sp>
        <p:nvSpPr>
          <p:cNvPr id="47" name="46 CuadroTexto"/>
          <p:cNvSpPr txBox="1"/>
          <p:nvPr/>
        </p:nvSpPr>
        <p:spPr>
          <a:xfrm>
            <a:off x="1928794" y="1214422"/>
            <a:ext cx="5143536" cy="369332"/>
          </a:xfrm>
          <a:prstGeom prst="rect">
            <a:avLst/>
          </a:prstGeom>
          <a:noFill/>
        </p:spPr>
        <p:txBody>
          <a:bodyPr wrap="square" rtlCol="0">
            <a:spAutoFit/>
          </a:bodyPr>
          <a:lstStyle/>
          <a:p>
            <a:r>
              <a:rPr lang="es-ES" dirty="0" smtClean="0">
                <a:solidFill>
                  <a:schemeClr val="accent6">
                    <a:lumMod val="50000"/>
                  </a:schemeClr>
                </a:solidFill>
              </a:rPr>
              <a:t>Costos en dólares para enviar 1 millón de </a:t>
            </a:r>
            <a:r>
              <a:rPr lang="es-ES" dirty="0" smtClean="0">
                <a:solidFill>
                  <a:schemeClr val="accent6">
                    <a:lumMod val="50000"/>
                  </a:schemeClr>
                </a:solidFill>
              </a:rPr>
              <a:t>KW</a:t>
            </a:r>
            <a:r>
              <a:rPr lang="es-ES" dirty="0" smtClean="0">
                <a:solidFill>
                  <a:schemeClr val="accent6">
                    <a:lumMod val="50000"/>
                  </a:schemeClr>
                </a:solidFill>
              </a:rPr>
              <a:t>H</a:t>
            </a:r>
            <a:r>
              <a:rPr lang="es-ES" dirty="0" smtClean="0">
                <a:solidFill>
                  <a:schemeClr val="accent6">
                    <a:lumMod val="50000"/>
                  </a:schemeClr>
                </a:solidFill>
              </a:rPr>
              <a:t> </a:t>
            </a:r>
            <a:endParaRPr lang="es-MX" dirty="0">
              <a:solidFill>
                <a:schemeClr val="accent6">
                  <a:lumMod val="50000"/>
                </a:schemeClr>
              </a:solidFill>
            </a:endParaRP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566</TotalTime>
  <Words>1216</Words>
  <Application>Microsoft Office PowerPoint</Application>
  <PresentationFormat>Presentación en pantalla (4:3)</PresentationFormat>
  <Paragraphs>201</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TEMA: Modelado del Problema de Transporte a través de una herramienta computacional</vt:lpstr>
      <vt:lpstr>Diapositiva 2</vt:lpstr>
      <vt:lpstr>Diapositiva 3</vt:lpstr>
      <vt:lpstr>Definición del modelo de transporte</vt:lpstr>
      <vt:lpstr>Definición del modelo de transporte</vt:lpstr>
      <vt:lpstr>Matriz de costos</vt:lpstr>
      <vt:lpstr>Modelado a través de Lingo</vt:lpstr>
      <vt:lpstr>Ejemplo</vt:lpstr>
      <vt:lpstr>Tabla 1. Datos del problema </vt:lpstr>
      <vt:lpstr>Formulación como un problema lineal</vt:lpstr>
      <vt:lpstr>Formulación como un problema lineal</vt:lpstr>
      <vt:lpstr>Formulación como un problema lineal</vt:lpstr>
      <vt:lpstr>Código LINGO</vt:lpstr>
      <vt:lpstr>Resultados</vt:lpstr>
      <vt:lpstr>Resultados</vt:lpstr>
      <vt:lpstr>Conclusiones</vt:lpstr>
      <vt:lpstr>Referencias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www.intercambiosvirtuales.org</cp:lastModifiedBy>
  <cp:revision>129</cp:revision>
  <dcterms:created xsi:type="dcterms:W3CDTF">2012-12-04T21:22:09Z</dcterms:created>
  <dcterms:modified xsi:type="dcterms:W3CDTF">2015-10-27T00:30:04Z</dcterms:modified>
</cp:coreProperties>
</file>